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notesSlides/notesSlide10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11.xml" ContentType="application/vnd.openxmlformats-officedocument.presentationml.notesSlide+xml"/>
  <Override PartName="/ppt/charts/chart12.xml" ContentType="application/vnd.openxmlformats-officedocument.drawingml.chart+xml"/>
  <Override PartName="/ppt/notesSlides/notesSlide12.xml" ContentType="application/vnd.openxmlformats-officedocument.presentationml.notesSlide+xml"/>
  <Override PartName="/ppt/charts/chart13.xml" ContentType="application/vnd.openxmlformats-officedocument.drawingml.chart+xml"/>
  <Override PartName="/ppt/theme/themeOverride8.xml" ContentType="application/vnd.openxmlformats-officedocument.themeOverride+xml"/>
  <Override PartName="/ppt/charts/chart14.xml" ContentType="application/vnd.openxmlformats-officedocument.drawingml.chart+xml"/>
  <Override PartName="/ppt/theme/themeOverride9.xml" ContentType="application/vnd.openxmlformats-officedocument.themeOverride+xml"/>
  <Override PartName="/ppt/charts/chart15.xml" ContentType="application/vnd.openxmlformats-officedocument.drawingml.chart+xml"/>
  <Override PartName="/ppt/theme/themeOverride10.xml" ContentType="application/vnd.openxmlformats-officedocument.themeOverr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9" r:id="rId1"/>
    <p:sldMasterId id="2147483661" r:id="rId2"/>
    <p:sldMasterId id="2147483673" r:id="rId3"/>
    <p:sldMasterId id="2147483685" r:id="rId4"/>
    <p:sldMasterId id="2147483697" r:id="rId5"/>
    <p:sldMasterId id="2147483709" r:id="rId6"/>
  </p:sldMasterIdLst>
  <p:notesMasterIdLst>
    <p:notesMasterId r:id="rId25"/>
  </p:notesMasterIdLst>
  <p:handoutMasterIdLst>
    <p:handoutMasterId r:id="rId26"/>
  </p:handoutMasterIdLst>
  <p:sldIdLst>
    <p:sldId id="256" r:id="rId7"/>
    <p:sldId id="265" r:id="rId8"/>
    <p:sldId id="283" r:id="rId9"/>
    <p:sldId id="284" r:id="rId10"/>
    <p:sldId id="285" r:id="rId11"/>
    <p:sldId id="277" r:id="rId12"/>
    <p:sldId id="264" r:id="rId13"/>
    <p:sldId id="288" r:id="rId14"/>
    <p:sldId id="290" r:id="rId15"/>
    <p:sldId id="289" r:id="rId16"/>
    <p:sldId id="286" r:id="rId17"/>
    <p:sldId id="295" r:id="rId18"/>
    <p:sldId id="287" r:id="rId19"/>
    <p:sldId id="291" r:id="rId20"/>
    <p:sldId id="269" r:id="rId21"/>
    <p:sldId id="292" r:id="rId22"/>
    <p:sldId id="293" r:id="rId23"/>
    <p:sldId id="260" r:id="rId24"/>
  </p:sldIdLst>
  <p:sldSz cx="9144000" cy="6858000" type="screen4x3"/>
  <p:notesSz cx="6807200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5pPr>
    <a:lvl6pPr marL="2286000" algn="l" defTabSz="914400" rtl="0" eaLnBrk="1" latinLnBrk="1" hangingPunct="1"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6pPr>
    <a:lvl7pPr marL="2743200" algn="l" defTabSz="914400" rtl="0" eaLnBrk="1" latinLnBrk="1" hangingPunct="1"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7pPr>
    <a:lvl8pPr marL="3200400" algn="l" defTabSz="914400" rtl="0" eaLnBrk="1" latinLnBrk="1" hangingPunct="1"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8pPr>
    <a:lvl9pPr marL="3657600" algn="l" defTabSz="914400" rtl="0" eaLnBrk="1" latinLnBrk="1" hangingPunct="1">
      <a:defRPr kumimoji="1" sz="1000" b="1" kern="1200">
        <a:solidFill>
          <a:schemeClr val="tx1"/>
        </a:solidFill>
        <a:latin typeface="Arial" pitchFamily="34" charset="0"/>
        <a:ea typeface="돋움체" pitchFamily="49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60000"/>
    <a:srgbClr val="FF0066"/>
    <a:srgbClr val="FF0101"/>
    <a:srgbClr val="CC0066"/>
    <a:srgbClr val="CC3300"/>
    <a:srgbClr val="FF3300"/>
    <a:srgbClr val="FFFF66"/>
    <a:srgbClr val="80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02" autoAdjust="0"/>
    <p:restoredTop sz="96942" autoAdjust="0"/>
  </p:normalViewPr>
  <p:slideViewPr>
    <p:cSldViewPr snapToGrid="0">
      <p:cViewPr>
        <p:scale>
          <a:sx n="100" d="100"/>
          <a:sy n="100" d="100"/>
        </p:scale>
        <p:origin x="-2508" y="-360"/>
      </p:cViewPr>
      <p:guideLst>
        <p:guide orient="horz" pos="3522"/>
        <p:guide orient="horz" pos="1189"/>
        <p:guide orient="horz" pos="1405"/>
        <p:guide pos="182"/>
        <p:guide pos="5583"/>
        <p:guide pos="2891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3972" y="-78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7.bin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8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9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/>
            </a:pPr>
            <a:r>
              <a:rPr lang="en-US" altLang="ko-KR" sz="1400"/>
              <a:t>&lt;</a:t>
            </a:r>
            <a:r>
              <a:rPr lang="ko-KR" altLang="en-US" sz="1400"/>
              <a:t>실제</a:t>
            </a:r>
            <a:r>
              <a:rPr lang="en-US" altLang="ko-KR" sz="1400"/>
              <a:t>GDP/</a:t>
            </a:r>
            <a:r>
              <a:rPr lang="ko-KR" altLang="en-US" sz="1400"/>
              <a:t>잠재</a:t>
            </a:r>
            <a:r>
              <a:rPr lang="en-US" altLang="ko-KR" sz="1400"/>
              <a:t>GDP </a:t>
            </a:r>
            <a:r>
              <a:rPr lang="ko-KR" altLang="en-US" sz="1400"/>
              <a:t>추이 비교</a:t>
            </a:r>
            <a:r>
              <a:rPr lang="en-US" altLang="ko-KR" sz="1400"/>
              <a:t>&gt;</a:t>
            </a:r>
            <a:endParaRPr lang="ko-KR" altLang="en-US" sz="14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6943204264415402E-2"/>
          <c:y val="0.11506279457003359"/>
          <c:w val="0.91181968233352273"/>
          <c:h val="0.84514322806423392"/>
        </c:manualLayout>
      </c:layout>
      <c:lineChart>
        <c:grouping val="standard"/>
        <c:varyColors val="0"/>
        <c:ser>
          <c:idx val="0"/>
          <c:order val="0"/>
          <c:tx>
            <c:strRef>
              <c:f>Sheet1!$D$5</c:f>
              <c:strCache>
                <c:ptCount val="1"/>
                <c:pt idx="0">
                  <c:v>일본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Sheet1!$C$6:$C$34</c:f>
              <c:numCache>
                <c:formatCode>General</c:formatCode>
                <c:ptCount val="29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  <c:pt idx="25">
                  <c:v>2016</c:v>
                </c:pt>
                <c:pt idx="26">
                  <c:v>2017</c:v>
                </c:pt>
                <c:pt idx="27">
                  <c:v>2018</c:v>
                </c:pt>
                <c:pt idx="28">
                  <c:v>2019</c:v>
                </c:pt>
              </c:numCache>
            </c:numRef>
          </c:cat>
          <c:val>
            <c:numRef>
              <c:f>Sheet1!$D$6:$D$34</c:f>
              <c:numCache>
                <c:formatCode>General</c:formatCode>
                <c:ptCount val="29"/>
                <c:pt idx="0">
                  <c:v>3.1230000000000002</c:v>
                </c:pt>
                <c:pt idx="1">
                  <c:v>1.2250000000000001</c:v>
                </c:pt>
                <c:pt idx="2">
                  <c:v>-0.66100000000000003</c:v>
                </c:pt>
                <c:pt idx="3">
                  <c:v>-1.157</c:v>
                </c:pt>
                <c:pt idx="4">
                  <c:v>-0.52300000000000002</c:v>
                </c:pt>
                <c:pt idx="5">
                  <c:v>0.97599999999999998</c:v>
                </c:pt>
                <c:pt idx="6">
                  <c:v>1.109</c:v>
                </c:pt>
                <c:pt idx="7">
                  <c:v>-1.641</c:v>
                </c:pt>
                <c:pt idx="8">
                  <c:v>-2.2120000000000002</c:v>
                </c:pt>
                <c:pt idx="9">
                  <c:v>-0.76</c:v>
                </c:pt>
                <c:pt idx="10">
                  <c:v>-1.2230000000000001</c:v>
                </c:pt>
                <c:pt idx="11">
                  <c:v>-2.0030000000000001</c:v>
                </c:pt>
                <c:pt idx="12">
                  <c:v>-1.5720000000000001</c:v>
                </c:pt>
                <c:pt idx="13">
                  <c:v>-0.66400000000000003</c:v>
                </c:pt>
                <c:pt idx="14">
                  <c:v>-0.78900000000000003</c:v>
                </c:pt>
                <c:pt idx="15">
                  <c:v>-0.45200000000000001</c:v>
                </c:pt>
                <c:pt idx="16">
                  <c:v>0.41799999999999998</c:v>
                </c:pt>
                <c:pt idx="17">
                  <c:v>-1.3680000000000001</c:v>
                </c:pt>
                <c:pt idx="18">
                  <c:v>-7.1020000000000003</c:v>
                </c:pt>
                <c:pt idx="19">
                  <c:v>-3.129</c:v>
                </c:pt>
                <c:pt idx="20">
                  <c:v>-3.9020000000000001</c:v>
                </c:pt>
                <c:pt idx="21">
                  <c:v>-3.0539999999999998</c:v>
                </c:pt>
                <c:pt idx="22">
                  <c:v>-2.1219999999999999</c:v>
                </c:pt>
                <c:pt idx="23">
                  <c:v>-1.603</c:v>
                </c:pt>
                <c:pt idx="24">
                  <c:v>-1.1399999999999999</c:v>
                </c:pt>
                <c:pt idx="25">
                  <c:v>-0.69099999999999995</c:v>
                </c:pt>
                <c:pt idx="26">
                  <c:v>-0.20300000000000001</c:v>
                </c:pt>
                <c:pt idx="27">
                  <c:v>0.03</c:v>
                </c:pt>
                <c:pt idx="28">
                  <c:v>0.05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Sheet1!$F$5</c:f>
              <c:strCache>
                <c:ptCount val="1"/>
                <c:pt idx="0">
                  <c:v>미국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Sheet1!$C$6:$C$34</c:f>
              <c:numCache>
                <c:formatCode>General</c:formatCode>
                <c:ptCount val="29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  <c:pt idx="25">
                  <c:v>2016</c:v>
                </c:pt>
                <c:pt idx="26">
                  <c:v>2017</c:v>
                </c:pt>
                <c:pt idx="27">
                  <c:v>2018</c:v>
                </c:pt>
                <c:pt idx="28">
                  <c:v>2019</c:v>
                </c:pt>
              </c:numCache>
            </c:numRef>
          </c:cat>
          <c:val>
            <c:numRef>
              <c:f>Sheet1!$F$6:$F$34</c:f>
              <c:numCache>
                <c:formatCode>General</c:formatCode>
                <c:ptCount val="29"/>
                <c:pt idx="0">
                  <c:v>-2.851</c:v>
                </c:pt>
                <c:pt idx="1">
                  <c:v>-2.1379999999999999</c:v>
                </c:pt>
                <c:pt idx="2">
                  <c:v>-2.27</c:v>
                </c:pt>
                <c:pt idx="3">
                  <c:v>-1.2490000000000001</c:v>
                </c:pt>
                <c:pt idx="4">
                  <c:v>-1.498</c:v>
                </c:pt>
                <c:pt idx="5">
                  <c:v>-0.97699999999999998</c:v>
                </c:pt>
                <c:pt idx="6">
                  <c:v>0.77600000000000002</c:v>
                </c:pt>
                <c:pt idx="7">
                  <c:v>1.613</c:v>
                </c:pt>
                <c:pt idx="8">
                  <c:v>2.4889999999999999</c:v>
                </c:pt>
                <c:pt idx="9">
                  <c:v>2.23</c:v>
                </c:pt>
                <c:pt idx="10">
                  <c:v>-0.56699999999999995</c:v>
                </c:pt>
                <c:pt idx="11">
                  <c:v>-1.5169999999999999</c:v>
                </c:pt>
                <c:pt idx="12">
                  <c:v>-1.423</c:v>
                </c:pt>
                <c:pt idx="13">
                  <c:v>-8.0000000000000002E-3</c:v>
                </c:pt>
                <c:pt idx="14">
                  <c:v>0.8</c:v>
                </c:pt>
                <c:pt idx="15">
                  <c:v>0.88900000000000001</c:v>
                </c:pt>
                <c:pt idx="16">
                  <c:v>2.5999999999999999E-2</c:v>
                </c:pt>
                <c:pt idx="17">
                  <c:v>-2.6160000000000001</c:v>
                </c:pt>
                <c:pt idx="18">
                  <c:v>-6.718</c:v>
                </c:pt>
                <c:pt idx="19">
                  <c:v>-5.3769999999999998</c:v>
                </c:pt>
                <c:pt idx="20">
                  <c:v>-4.9409999999999998</c:v>
                </c:pt>
                <c:pt idx="21">
                  <c:v>-4.0209999999999999</c:v>
                </c:pt>
                <c:pt idx="22">
                  <c:v>-3.7719999999999998</c:v>
                </c:pt>
                <c:pt idx="23">
                  <c:v>-3.532</c:v>
                </c:pt>
                <c:pt idx="24">
                  <c:v>-2.5840000000000001</c:v>
                </c:pt>
                <c:pt idx="25">
                  <c:v>-1.7290000000000001</c:v>
                </c:pt>
                <c:pt idx="26">
                  <c:v>-0.95299999999999996</c:v>
                </c:pt>
                <c:pt idx="27">
                  <c:v>-0.377</c:v>
                </c:pt>
                <c:pt idx="28">
                  <c:v>0.03</c:v>
                </c:pt>
              </c:numCache>
            </c:numRef>
          </c:val>
          <c:smooth val="0"/>
        </c:ser>
        <c:ser>
          <c:idx val="3"/>
          <c:order val="2"/>
          <c:tx>
            <c:strRef>
              <c:f>Sheet1!$G$5</c:f>
              <c:strCache>
                <c:ptCount val="1"/>
                <c:pt idx="0">
                  <c:v>유로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Sheet1!$C$6:$C$34</c:f>
              <c:numCache>
                <c:formatCode>General</c:formatCode>
                <c:ptCount val="29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  <c:pt idx="25">
                  <c:v>2016</c:v>
                </c:pt>
                <c:pt idx="26">
                  <c:v>2017</c:v>
                </c:pt>
                <c:pt idx="27">
                  <c:v>2018</c:v>
                </c:pt>
                <c:pt idx="28">
                  <c:v>2019</c:v>
                </c:pt>
              </c:numCache>
            </c:numRef>
          </c:cat>
          <c:val>
            <c:numRef>
              <c:f>Sheet1!$G$6:$G$34</c:f>
              <c:numCache>
                <c:formatCode>General</c:formatCode>
                <c:ptCount val="29"/>
                <c:pt idx="0">
                  <c:v>2.02</c:v>
                </c:pt>
                <c:pt idx="1">
                  <c:v>1.1559999999999999</c:v>
                </c:pt>
                <c:pt idx="2">
                  <c:v>-2.1339999999999999</c:v>
                </c:pt>
                <c:pt idx="3">
                  <c:v>-1.5389999999999999</c:v>
                </c:pt>
                <c:pt idx="4">
                  <c:v>-1.0249999999999999</c:v>
                </c:pt>
                <c:pt idx="5">
                  <c:v>-1.44</c:v>
                </c:pt>
                <c:pt idx="6">
                  <c:v>-0.77900000000000003</c:v>
                </c:pt>
                <c:pt idx="7">
                  <c:v>-0.129</c:v>
                </c:pt>
                <c:pt idx="8">
                  <c:v>0.40699999999999997</c:v>
                </c:pt>
                <c:pt idx="9">
                  <c:v>1.8169999999999999</c:v>
                </c:pt>
                <c:pt idx="10">
                  <c:v>1.5780000000000001</c:v>
                </c:pt>
                <c:pt idx="11">
                  <c:v>0.432</c:v>
                </c:pt>
                <c:pt idx="12">
                  <c:v>-0.48699999999999999</c:v>
                </c:pt>
                <c:pt idx="13">
                  <c:v>2.8000000000000001E-2</c:v>
                </c:pt>
                <c:pt idx="14">
                  <c:v>0.11700000000000001</c:v>
                </c:pt>
                <c:pt idx="15">
                  <c:v>1.7569999999999999</c:v>
                </c:pt>
                <c:pt idx="16">
                  <c:v>3.1150000000000002</c:v>
                </c:pt>
                <c:pt idx="17">
                  <c:v>2.2040000000000002</c:v>
                </c:pt>
                <c:pt idx="18">
                  <c:v>-2.9460000000000002</c:v>
                </c:pt>
                <c:pt idx="19">
                  <c:v>-1.7829999999999999</c:v>
                </c:pt>
                <c:pt idx="20">
                  <c:v>-0.81200000000000006</c:v>
                </c:pt>
                <c:pt idx="21">
                  <c:v>-1.86</c:v>
                </c:pt>
                <c:pt idx="22">
                  <c:v>-2.8380000000000001</c:v>
                </c:pt>
                <c:pt idx="23">
                  <c:v>-2.8410000000000002</c:v>
                </c:pt>
                <c:pt idx="24">
                  <c:v>-2.4369999999999998</c:v>
                </c:pt>
                <c:pt idx="25">
                  <c:v>-1.823</c:v>
                </c:pt>
                <c:pt idx="26">
                  <c:v>-1.3080000000000001</c:v>
                </c:pt>
                <c:pt idx="27">
                  <c:v>-0.88200000000000001</c:v>
                </c:pt>
                <c:pt idx="28">
                  <c:v>-0.51800000000000002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423872"/>
        <c:axId val="31425664"/>
      </c:lineChart>
      <c:catAx>
        <c:axId val="31423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60000"/>
          <a:lstStyle/>
          <a:p>
            <a:pPr>
              <a:defRPr/>
            </a:pPr>
            <a:endParaRPr lang="ko-KR"/>
          </a:p>
        </c:txPr>
        <c:crossAx val="31425664"/>
        <c:crosses val="autoZero"/>
        <c:auto val="1"/>
        <c:lblAlgn val="ctr"/>
        <c:lblOffset val="100"/>
        <c:noMultiLvlLbl val="0"/>
      </c:catAx>
      <c:valAx>
        <c:axId val="31425664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1782032400589101E-2"/>
              <c:y val="4.249089831512996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14238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849288168875798"/>
          <c:y val="0.70027093387520112"/>
          <c:w val="0.36131566028473244"/>
          <c:h val="0.1299237998475996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5113517060367457E-2"/>
          <c:y val="0.15325240594925635"/>
          <c:w val="0.90159623797025368"/>
          <c:h val="0.644880431612715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Sheet2!$K$24</c:f>
              <c:strCache>
                <c:ptCount val="1"/>
                <c:pt idx="0">
                  <c:v>일본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tx1"/>
              </a:solidFill>
            </a:ln>
          </c:spPr>
          <c:invertIfNegative val="0"/>
          <c:cat>
            <c:multiLvlStrRef>
              <c:f>Sheet2!$I$25:$J$28</c:f>
              <c:multiLvlStrCache>
                <c:ptCount val="4"/>
                <c:lvl>
                  <c:pt idx="0">
                    <c:v>1985~89</c:v>
                  </c:pt>
                  <c:pt idx="1">
                    <c:v>1990~94</c:v>
                  </c:pt>
                  <c:pt idx="2">
                    <c:v>1995~99</c:v>
                  </c:pt>
                  <c:pt idx="3">
                    <c:v>2000~04</c:v>
                  </c:pt>
                </c:lvl>
                <c:lvl>
                  <c:pt idx="0">
                    <c:v>2000~04</c:v>
                  </c:pt>
                  <c:pt idx="1">
                    <c:v>2005~09</c:v>
                  </c:pt>
                  <c:pt idx="2">
                    <c:v>2010~14</c:v>
                  </c:pt>
                  <c:pt idx="3">
                    <c:v>2015~18</c:v>
                  </c:pt>
                </c:lvl>
              </c:multiLvlStrCache>
            </c:multiLvlStrRef>
          </c:cat>
          <c:val>
            <c:numRef>
              <c:f>Sheet2!$K$25:$K$28</c:f>
              <c:numCache>
                <c:formatCode>General</c:formatCode>
                <c:ptCount val="4"/>
                <c:pt idx="0">
                  <c:v>3.2039999999999997</c:v>
                </c:pt>
                <c:pt idx="1">
                  <c:v>2.3892000000000002</c:v>
                </c:pt>
                <c:pt idx="2">
                  <c:v>2.2698</c:v>
                </c:pt>
                <c:pt idx="3">
                  <c:v>2.6587499999999999</c:v>
                </c:pt>
              </c:numCache>
            </c:numRef>
          </c:val>
        </c:ser>
        <c:ser>
          <c:idx val="1"/>
          <c:order val="1"/>
          <c:tx>
            <c:strRef>
              <c:f>Sheet2!$L$24</c:f>
              <c:strCache>
                <c:ptCount val="1"/>
                <c:pt idx="0">
                  <c:v>한국</c:v>
                </c:pt>
              </c:strCache>
            </c:strRef>
          </c:tx>
          <c:spPr>
            <a:solidFill>
              <a:schemeClr val="accent1">
                <a:alpha val="83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multiLvlStrRef>
              <c:f>Sheet2!$I$25:$J$28</c:f>
              <c:multiLvlStrCache>
                <c:ptCount val="4"/>
                <c:lvl>
                  <c:pt idx="0">
                    <c:v>1985~89</c:v>
                  </c:pt>
                  <c:pt idx="1">
                    <c:v>1990~94</c:v>
                  </c:pt>
                  <c:pt idx="2">
                    <c:v>1995~99</c:v>
                  </c:pt>
                  <c:pt idx="3">
                    <c:v>2000~04</c:v>
                  </c:pt>
                </c:lvl>
                <c:lvl>
                  <c:pt idx="0">
                    <c:v>2000~04</c:v>
                  </c:pt>
                  <c:pt idx="1">
                    <c:v>2005~09</c:v>
                  </c:pt>
                  <c:pt idx="2">
                    <c:v>2010~14</c:v>
                  </c:pt>
                  <c:pt idx="3">
                    <c:v>2015~18</c:v>
                  </c:pt>
                </c:lvl>
              </c:multiLvlStrCache>
            </c:multiLvlStrRef>
          </c:cat>
          <c:val>
            <c:numRef>
              <c:f>Sheet2!$L$25:$L$28</c:f>
              <c:numCache>
                <c:formatCode>General</c:formatCode>
                <c:ptCount val="4"/>
                <c:pt idx="0">
                  <c:v>2.5304000000000002</c:v>
                </c:pt>
                <c:pt idx="1">
                  <c:v>2.0061999999999998</c:v>
                </c:pt>
                <c:pt idx="2">
                  <c:v>3.5031999999999996</c:v>
                </c:pt>
                <c:pt idx="3">
                  <c:v>2.98875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640576"/>
        <c:axId val="31703808"/>
      </c:barChart>
      <c:catAx>
        <c:axId val="31640576"/>
        <c:scaling>
          <c:orientation val="minMax"/>
        </c:scaling>
        <c:delete val="0"/>
        <c:axPos val="b"/>
        <c:majorTickMark val="out"/>
        <c:minorTickMark val="none"/>
        <c:tickLblPos val="nextTo"/>
        <c:crossAx val="31703808"/>
        <c:crosses val="autoZero"/>
        <c:auto val="1"/>
        <c:lblAlgn val="ctr"/>
        <c:lblOffset val="100"/>
        <c:noMultiLvlLbl val="0"/>
      </c:catAx>
      <c:valAx>
        <c:axId val="31703808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dirty="0"/>
                  <a:t>(5</a:t>
                </a:r>
                <a:r>
                  <a:rPr lang="ko-KR" dirty="0" err="1"/>
                  <a:t>년평균</a:t>
                </a:r>
                <a:r>
                  <a:rPr lang="en-US"/>
                  <a:t>, 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3888888888888888E-2"/>
              <c:y val="3.2891513560804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1640576"/>
        <c:crosses val="autoZero"/>
        <c:crossBetween val="between"/>
        <c:majorUnit val="1"/>
      </c:valAx>
    </c:plotArea>
    <c:legend>
      <c:legendPos val="r"/>
      <c:layout>
        <c:manualLayout>
          <c:xMode val="edge"/>
          <c:yMode val="edge"/>
          <c:x val="0.26670975503062111"/>
          <c:y val="7.8319845435987162E-2"/>
          <c:w val="0.33329024496937881"/>
          <c:h val="0.14891586468358123"/>
        </c:manualLayout>
      </c:layout>
      <c:overlay val="0"/>
      <c:txPr>
        <a:bodyPr/>
        <a:lstStyle/>
        <a:p>
          <a:pPr>
            <a:defRPr sz="12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&lt;</a:t>
            </a:r>
            <a:r>
              <a:rPr lang="ko-KR"/>
              <a:t>일본경제 성장률 추이</a:t>
            </a:r>
            <a:r>
              <a:rPr lang="en-US"/>
              <a:t>&gt;</a:t>
            </a:r>
            <a:endParaRPr lang="ko-KR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7105640921098456E-2"/>
          <c:y val="0.17611458567679039"/>
          <c:w val="0.89775127623610151"/>
          <c:h val="0.77693288338957633"/>
        </c:manualLayout>
      </c:layout>
      <c:lineChart>
        <c:grouping val="standard"/>
        <c:varyColors val="0"/>
        <c:ser>
          <c:idx val="0"/>
          <c:order val="0"/>
          <c:tx>
            <c:strRef>
              <c:f>Sheet1!$D$5</c:f>
              <c:strCache>
                <c:ptCount val="1"/>
                <c:pt idx="0">
                  <c:v>성장률</c:v>
                </c:pt>
              </c:strCache>
            </c:strRef>
          </c:tx>
          <c:marker>
            <c:symbol val="diamond"/>
            <c:size val="5"/>
          </c:marker>
          <c:dLbls>
            <c:dLbl>
              <c:idx val="5"/>
              <c:layout>
                <c:manualLayout>
                  <c:x val="-3.2362459546925564E-2"/>
                  <c:y val="3.8095238095238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1.94174757281553E-2"/>
                  <c:y val="-3.04761904761904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1.0787486515641856E-2"/>
                  <c:y val="-1.90476190476190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3.2362459546925564E-2"/>
                  <c:y val="3.42857142857142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3"/>
              <c:layout>
                <c:manualLayout>
                  <c:x val="-2.8047464940668825E-2"/>
                  <c:y val="-3.42857142857142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8"/>
              <c:layout>
                <c:manualLayout>
                  <c:x val="-3.4519956850053934E-2"/>
                  <c:y val="3.8095238095238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>
                <c:manualLayout>
                  <c:x val="-2.3173909992666296E-2"/>
                  <c:y val="-4.18933138930763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trendline>
            <c:spPr>
              <a:ln w="25400">
                <a:solidFill>
                  <a:srgbClr val="3333CC">
                    <a:lumMod val="60000"/>
                    <a:lumOff val="40000"/>
                  </a:srgbClr>
                </a:solidFill>
              </a:ln>
            </c:spPr>
            <c:trendlineType val="linear"/>
            <c:dispRSqr val="0"/>
            <c:dispEq val="0"/>
          </c:trendline>
          <c:cat>
            <c:numRef>
              <c:f>Sheet1!$C$6:$C$38</c:f>
              <c:numCache>
                <c:formatCode>General</c:formatCode>
                <c:ptCount val="33"/>
                <c:pt idx="0">
                  <c:v>1981</c:v>
                </c:pt>
                <c:pt idx="4">
                  <c:v>1985</c:v>
                </c:pt>
                <c:pt idx="9">
                  <c:v>1990</c:v>
                </c:pt>
                <c:pt idx="14">
                  <c:v>1995</c:v>
                </c:pt>
                <c:pt idx="19">
                  <c:v>2000</c:v>
                </c:pt>
                <c:pt idx="24">
                  <c:v>2005</c:v>
                </c:pt>
                <c:pt idx="29">
                  <c:v>2010</c:v>
                </c:pt>
                <c:pt idx="32">
                  <c:v>2013</c:v>
                </c:pt>
              </c:numCache>
            </c:numRef>
          </c:cat>
          <c:val>
            <c:numRef>
              <c:f>Sheet1!$D$6:$D$38</c:f>
              <c:numCache>
                <c:formatCode>General</c:formatCode>
                <c:ptCount val="33"/>
                <c:pt idx="0">
                  <c:v>4.5</c:v>
                </c:pt>
                <c:pt idx="1">
                  <c:v>3.6</c:v>
                </c:pt>
                <c:pt idx="2">
                  <c:v>3</c:v>
                </c:pt>
                <c:pt idx="3">
                  <c:v>4.5</c:v>
                </c:pt>
                <c:pt idx="4">
                  <c:v>6.2</c:v>
                </c:pt>
                <c:pt idx="5">
                  <c:v>3.2</c:v>
                </c:pt>
                <c:pt idx="6">
                  <c:v>4</c:v>
                </c:pt>
                <c:pt idx="7">
                  <c:v>7.1</c:v>
                </c:pt>
                <c:pt idx="8">
                  <c:v>5.4</c:v>
                </c:pt>
                <c:pt idx="9">
                  <c:v>5.3</c:v>
                </c:pt>
                <c:pt idx="10">
                  <c:v>3.4</c:v>
                </c:pt>
                <c:pt idx="11">
                  <c:v>0.9</c:v>
                </c:pt>
                <c:pt idx="12">
                  <c:v>0.2</c:v>
                </c:pt>
                <c:pt idx="13">
                  <c:v>0.8</c:v>
                </c:pt>
                <c:pt idx="14">
                  <c:v>1.9</c:v>
                </c:pt>
                <c:pt idx="15">
                  <c:v>2.6</c:v>
                </c:pt>
                <c:pt idx="16">
                  <c:v>1.6</c:v>
                </c:pt>
                <c:pt idx="17">
                  <c:v>-2</c:v>
                </c:pt>
                <c:pt idx="18">
                  <c:v>-0.2</c:v>
                </c:pt>
                <c:pt idx="19">
                  <c:v>2.2999999999999998</c:v>
                </c:pt>
                <c:pt idx="20">
                  <c:v>0.4</c:v>
                </c:pt>
                <c:pt idx="21">
                  <c:v>0.3</c:v>
                </c:pt>
                <c:pt idx="22">
                  <c:v>1.7</c:v>
                </c:pt>
                <c:pt idx="23">
                  <c:v>2.4</c:v>
                </c:pt>
                <c:pt idx="24">
                  <c:v>1.3</c:v>
                </c:pt>
                <c:pt idx="25">
                  <c:v>1.7</c:v>
                </c:pt>
                <c:pt idx="26">
                  <c:v>2.2000000000000002</c:v>
                </c:pt>
                <c:pt idx="27">
                  <c:v>-1</c:v>
                </c:pt>
                <c:pt idx="28">
                  <c:v>-5.5</c:v>
                </c:pt>
                <c:pt idx="29">
                  <c:v>4.7</c:v>
                </c:pt>
                <c:pt idx="30">
                  <c:v>-0.5</c:v>
                </c:pt>
                <c:pt idx="31">
                  <c:v>1.5</c:v>
                </c:pt>
                <c:pt idx="32">
                  <c:v>1.5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107520"/>
        <c:axId val="32244480"/>
      </c:lineChart>
      <c:catAx>
        <c:axId val="32107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244480"/>
        <c:crosses val="autoZero"/>
        <c:auto val="1"/>
        <c:lblAlgn val="ctr"/>
        <c:lblOffset val="100"/>
        <c:noMultiLvlLbl val="0"/>
      </c:catAx>
      <c:valAx>
        <c:axId val="32244480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5102481121898598E-2"/>
              <c:y val="7.743802024746906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2107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 b="1">
          <a:latin typeface="+mn-lt"/>
        </a:defRPr>
      </a:pPr>
      <a:endParaRPr lang="ko-K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/>
            </a:pPr>
            <a:r>
              <a:rPr lang="en-US" altLang="ko-KR" sz="1400"/>
              <a:t>&lt;</a:t>
            </a:r>
            <a:r>
              <a:rPr lang="ko-KR" altLang="en-US" sz="1400"/>
              <a:t>성장률의 명목</a:t>
            </a:r>
            <a:r>
              <a:rPr lang="en-US" altLang="ko-KR" sz="1400"/>
              <a:t>·</a:t>
            </a:r>
            <a:r>
              <a:rPr lang="ko-KR" altLang="en-US" sz="1400"/>
              <a:t>실질 역전과 디플레이션 압력</a:t>
            </a:r>
            <a:r>
              <a:rPr lang="en-US" altLang="ko-KR" sz="1400"/>
              <a:t>&gt;</a:t>
            </a:r>
            <a:endParaRPr lang="ko-KR" altLang="en-US" sz="140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6363490987467624E-2"/>
          <c:y val="0.15198268462887637"/>
          <c:w val="0.8855078479428482"/>
          <c:h val="0.81293826423355853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Sheet2!$G$5</c:f>
              <c:strCache>
                <c:ptCount val="1"/>
                <c:pt idx="0">
                  <c:v>민간소비 디플레이터</c:v>
                </c:pt>
              </c:strCache>
            </c:strRef>
          </c:tx>
          <c:invertIfNegative val="0"/>
          <c:cat>
            <c:numRef>
              <c:f>Sheet2!$D$6:$D$38</c:f>
              <c:numCache>
                <c:formatCode>General</c:formatCode>
                <c:ptCount val="33"/>
                <c:pt idx="0">
                  <c:v>1981</c:v>
                </c:pt>
                <c:pt idx="4">
                  <c:v>1985</c:v>
                </c:pt>
                <c:pt idx="9">
                  <c:v>1990</c:v>
                </c:pt>
                <c:pt idx="14">
                  <c:v>1995</c:v>
                </c:pt>
                <c:pt idx="19">
                  <c:v>2000</c:v>
                </c:pt>
                <c:pt idx="24">
                  <c:v>2005</c:v>
                </c:pt>
                <c:pt idx="29">
                  <c:v>2010</c:v>
                </c:pt>
                <c:pt idx="32">
                  <c:v>2013</c:v>
                </c:pt>
              </c:numCache>
            </c:numRef>
          </c:cat>
          <c:val>
            <c:numRef>
              <c:f>Sheet2!$G$6:$G$38</c:f>
              <c:numCache>
                <c:formatCode>General</c:formatCode>
                <c:ptCount val="33"/>
                <c:pt idx="0">
                  <c:v>3.7</c:v>
                </c:pt>
                <c:pt idx="1">
                  <c:v>2.5</c:v>
                </c:pt>
                <c:pt idx="2">
                  <c:v>1.9</c:v>
                </c:pt>
                <c:pt idx="3">
                  <c:v>1.6</c:v>
                </c:pt>
                <c:pt idx="4">
                  <c:v>1.6</c:v>
                </c:pt>
                <c:pt idx="5">
                  <c:v>0.5</c:v>
                </c:pt>
                <c:pt idx="6">
                  <c:v>0.2</c:v>
                </c:pt>
                <c:pt idx="7">
                  <c:v>0.4</c:v>
                </c:pt>
                <c:pt idx="8">
                  <c:v>1.9</c:v>
                </c:pt>
                <c:pt idx="9">
                  <c:v>2.5</c:v>
                </c:pt>
                <c:pt idx="10">
                  <c:v>3.1</c:v>
                </c:pt>
                <c:pt idx="11">
                  <c:v>1.8</c:v>
                </c:pt>
                <c:pt idx="12">
                  <c:v>1</c:v>
                </c:pt>
                <c:pt idx="13">
                  <c:v>0.8</c:v>
                </c:pt>
                <c:pt idx="14">
                  <c:v>-0.3</c:v>
                </c:pt>
                <c:pt idx="15">
                  <c:v>0</c:v>
                </c:pt>
                <c:pt idx="16">
                  <c:v>1.2</c:v>
                </c:pt>
                <c:pt idx="17">
                  <c:v>-0.1</c:v>
                </c:pt>
                <c:pt idx="18">
                  <c:v>-0.7</c:v>
                </c:pt>
                <c:pt idx="19">
                  <c:v>-0.6</c:v>
                </c:pt>
                <c:pt idx="20">
                  <c:v>-1</c:v>
                </c:pt>
                <c:pt idx="21">
                  <c:v>-1.4</c:v>
                </c:pt>
                <c:pt idx="22">
                  <c:v>-1</c:v>
                </c:pt>
                <c:pt idx="23">
                  <c:v>-0.8</c:v>
                </c:pt>
                <c:pt idx="24">
                  <c:v>-0.6</c:v>
                </c:pt>
                <c:pt idx="25">
                  <c:v>-0.3</c:v>
                </c:pt>
                <c:pt idx="26">
                  <c:v>-0.7</c:v>
                </c:pt>
                <c:pt idx="27">
                  <c:v>0.2</c:v>
                </c:pt>
                <c:pt idx="28">
                  <c:v>-2.5</c:v>
                </c:pt>
                <c:pt idx="29">
                  <c:v>-1.7</c:v>
                </c:pt>
                <c:pt idx="30">
                  <c:v>-0.8</c:v>
                </c:pt>
                <c:pt idx="31">
                  <c:v>-0.8</c:v>
                </c:pt>
                <c:pt idx="32">
                  <c:v>-0.3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452608"/>
        <c:axId val="32454144"/>
      </c:barChart>
      <c:lineChart>
        <c:grouping val="standard"/>
        <c:varyColors val="0"/>
        <c:ser>
          <c:idx val="0"/>
          <c:order val="0"/>
          <c:tx>
            <c:strRef>
              <c:f>Sheet2!$E$5</c:f>
              <c:strCache>
                <c:ptCount val="1"/>
                <c:pt idx="0">
                  <c:v>실질성장률</c:v>
                </c:pt>
              </c:strCache>
            </c:strRef>
          </c:tx>
          <c:spPr>
            <a:ln w="12700">
              <a:solidFill>
                <a:srgbClr val="000000"/>
              </a:solidFill>
            </a:ln>
          </c:spPr>
          <c:marker>
            <c:symbol val="none"/>
          </c:marker>
          <c:cat>
            <c:numRef>
              <c:f>Sheet2!$D$6:$D$38</c:f>
              <c:numCache>
                <c:formatCode>General</c:formatCode>
                <c:ptCount val="33"/>
                <c:pt idx="0">
                  <c:v>1981</c:v>
                </c:pt>
                <c:pt idx="4">
                  <c:v>1985</c:v>
                </c:pt>
                <c:pt idx="9">
                  <c:v>1990</c:v>
                </c:pt>
                <c:pt idx="14">
                  <c:v>1995</c:v>
                </c:pt>
                <c:pt idx="19">
                  <c:v>2000</c:v>
                </c:pt>
                <c:pt idx="24">
                  <c:v>2005</c:v>
                </c:pt>
                <c:pt idx="29">
                  <c:v>2010</c:v>
                </c:pt>
                <c:pt idx="32">
                  <c:v>2013</c:v>
                </c:pt>
              </c:numCache>
            </c:numRef>
          </c:cat>
          <c:val>
            <c:numRef>
              <c:f>Sheet2!$E$6:$E$38</c:f>
              <c:numCache>
                <c:formatCode>General</c:formatCode>
                <c:ptCount val="33"/>
                <c:pt idx="0">
                  <c:v>4.5</c:v>
                </c:pt>
                <c:pt idx="1">
                  <c:v>3.6</c:v>
                </c:pt>
                <c:pt idx="2">
                  <c:v>3</c:v>
                </c:pt>
                <c:pt idx="3">
                  <c:v>4.5</c:v>
                </c:pt>
                <c:pt idx="4">
                  <c:v>6.2</c:v>
                </c:pt>
                <c:pt idx="5">
                  <c:v>3.2</c:v>
                </c:pt>
                <c:pt idx="6">
                  <c:v>4</c:v>
                </c:pt>
                <c:pt idx="7">
                  <c:v>7.1</c:v>
                </c:pt>
                <c:pt idx="8">
                  <c:v>5.4</c:v>
                </c:pt>
                <c:pt idx="9">
                  <c:v>5.3</c:v>
                </c:pt>
                <c:pt idx="10">
                  <c:v>3.4</c:v>
                </c:pt>
                <c:pt idx="11">
                  <c:v>0.9</c:v>
                </c:pt>
                <c:pt idx="12">
                  <c:v>0.2</c:v>
                </c:pt>
                <c:pt idx="13">
                  <c:v>0.8</c:v>
                </c:pt>
                <c:pt idx="14">
                  <c:v>1.9</c:v>
                </c:pt>
                <c:pt idx="15">
                  <c:v>2.6</c:v>
                </c:pt>
                <c:pt idx="16">
                  <c:v>1.6</c:v>
                </c:pt>
                <c:pt idx="17">
                  <c:v>-2</c:v>
                </c:pt>
                <c:pt idx="18">
                  <c:v>-0.2</c:v>
                </c:pt>
                <c:pt idx="19">
                  <c:v>2.2999999999999998</c:v>
                </c:pt>
                <c:pt idx="20">
                  <c:v>0.4</c:v>
                </c:pt>
                <c:pt idx="21">
                  <c:v>0.3</c:v>
                </c:pt>
                <c:pt idx="22">
                  <c:v>1.7</c:v>
                </c:pt>
                <c:pt idx="23">
                  <c:v>2.4</c:v>
                </c:pt>
                <c:pt idx="24">
                  <c:v>1.3</c:v>
                </c:pt>
                <c:pt idx="25">
                  <c:v>1.7</c:v>
                </c:pt>
                <c:pt idx="26">
                  <c:v>2.2000000000000002</c:v>
                </c:pt>
                <c:pt idx="27">
                  <c:v>-1</c:v>
                </c:pt>
                <c:pt idx="28">
                  <c:v>-5.5</c:v>
                </c:pt>
                <c:pt idx="29">
                  <c:v>4.7</c:v>
                </c:pt>
                <c:pt idx="30">
                  <c:v>-0.5</c:v>
                </c:pt>
                <c:pt idx="31">
                  <c:v>1.5</c:v>
                </c:pt>
                <c:pt idx="32">
                  <c:v>1.5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Sheet2!$F$5</c:f>
              <c:strCache>
                <c:ptCount val="1"/>
                <c:pt idx="0">
                  <c:v>명목성장률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none"/>
          </c:marker>
          <c:cat>
            <c:numRef>
              <c:f>Sheet2!$D$6:$D$38</c:f>
              <c:numCache>
                <c:formatCode>General</c:formatCode>
                <c:ptCount val="33"/>
                <c:pt idx="0">
                  <c:v>1981</c:v>
                </c:pt>
                <c:pt idx="4">
                  <c:v>1985</c:v>
                </c:pt>
                <c:pt idx="9">
                  <c:v>1990</c:v>
                </c:pt>
                <c:pt idx="14">
                  <c:v>1995</c:v>
                </c:pt>
                <c:pt idx="19">
                  <c:v>2000</c:v>
                </c:pt>
                <c:pt idx="24">
                  <c:v>2005</c:v>
                </c:pt>
                <c:pt idx="29">
                  <c:v>2010</c:v>
                </c:pt>
                <c:pt idx="32">
                  <c:v>2013</c:v>
                </c:pt>
              </c:numCache>
            </c:numRef>
          </c:cat>
          <c:val>
            <c:numRef>
              <c:f>Sheet2!$F$6:$F$38</c:f>
              <c:numCache>
                <c:formatCode>General</c:formatCode>
                <c:ptCount val="33"/>
                <c:pt idx="0">
                  <c:v>7.5</c:v>
                </c:pt>
                <c:pt idx="1">
                  <c:v>5.0999999999999996</c:v>
                </c:pt>
                <c:pt idx="2">
                  <c:v>4.0999999999999996</c:v>
                </c:pt>
                <c:pt idx="3">
                  <c:v>6.1</c:v>
                </c:pt>
                <c:pt idx="4">
                  <c:v>7.4</c:v>
                </c:pt>
                <c:pt idx="5">
                  <c:v>4.9000000000000004</c:v>
                </c:pt>
                <c:pt idx="6">
                  <c:v>3.9</c:v>
                </c:pt>
                <c:pt idx="7">
                  <c:v>7.5</c:v>
                </c:pt>
                <c:pt idx="8">
                  <c:v>7.7</c:v>
                </c:pt>
                <c:pt idx="9">
                  <c:v>7.7</c:v>
                </c:pt>
                <c:pt idx="10">
                  <c:v>6.3</c:v>
                </c:pt>
                <c:pt idx="11">
                  <c:v>2.6</c:v>
                </c:pt>
                <c:pt idx="12">
                  <c:v>0.7</c:v>
                </c:pt>
                <c:pt idx="13">
                  <c:v>1</c:v>
                </c:pt>
                <c:pt idx="14">
                  <c:v>1.2</c:v>
                </c:pt>
                <c:pt idx="15">
                  <c:v>2</c:v>
                </c:pt>
                <c:pt idx="16">
                  <c:v>2.2000000000000002</c:v>
                </c:pt>
                <c:pt idx="17">
                  <c:v>-2.1</c:v>
                </c:pt>
                <c:pt idx="18">
                  <c:v>-1.5</c:v>
                </c:pt>
                <c:pt idx="19">
                  <c:v>1</c:v>
                </c:pt>
                <c:pt idx="20">
                  <c:v>-0.8</c:v>
                </c:pt>
                <c:pt idx="21">
                  <c:v>-1.3</c:v>
                </c:pt>
                <c:pt idx="22">
                  <c:v>-0.1</c:v>
                </c:pt>
                <c:pt idx="23">
                  <c:v>1</c:v>
                </c:pt>
                <c:pt idx="24">
                  <c:v>0</c:v>
                </c:pt>
                <c:pt idx="25">
                  <c:v>0.6</c:v>
                </c:pt>
                <c:pt idx="26">
                  <c:v>1.2</c:v>
                </c:pt>
                <c:pt idx="27">
                  <c:v>-2.2999999999999998</c:v>
                </c:pt>
                <c:pt idx="28">
                  <c:v>-6</c:v>
                </c:pt>
                <c:pt idx="29">
                  <c:v>2.4</c:v>
                </c:pt>
                <c:pt idx="30">
                  <c:v>-2.2999999999999998</c:v>
                </c:pt>
                <c:pt idx="31">
                  <c:v>0.5</c:v>
                </c:pt>
                <c:pt idx="32">
                  <c:v>0.9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452608"/>
        <c:axId val="32454144"/>
      </c:lineChart>
      <c:catAx>
        <c:axId val="32452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454144"/>
        <c:crosses val="autoZero"/>
        <c:auto val="1"/>
        <c:lblAlgn val="ctr"/>
        <c:lblOffset val="100"/>
        <c:noMultiLvlLbl val="0"/>
      </c:catAx>
      <c:valAx>
        <c:axId val="32454144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altLang="ko-KR"/>
                  <a:t>(%)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2.119205298013245E-2"/>
              <c:y val="6.8262118893906029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2452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828256070640178E-2"/>
          <c:y val="0.73657374581731783"/>
          <c:w val="0.3854492095215043"/>
          <c:h val="0.243187391562514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6405074365704281E-2"/>
          <c:y val="0.13010425780110821"/>
          <c:w val="0.89409250224090075"/>
          <c:h val="0.8184951881014873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Sheet1!$G$25</c:f>
              <c:strCache>
                <c:ptCount val="1"/>
                <c:pt idx="0">
                  <c:v>노동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Sheet1!$F$26:$F$30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Sheet1!$G$26:$G$30</c:f>
              <c:numCache>
                <c:formatCode>0.0_ </c:formatCode>
                <c:ptCount val="5"/>
                <c:pt idx="0">
                  <c:v>0.7</c:v>
                </c:pt>
                <c:pt idx="1">
                  <c:v>0.4</c:v>
                </c:pt>
                <c:pt idx="2">
                  <c:v>-0.3</c:v>
                </c:pt>
                <c:pt idx="3">
                  <c:v>-0.2</c:v>
                </c:pt>
                <c:pt idx="4">
                  <c:v>-0.2</c:v>
                </c:pt>
              </c:numCache>
            </c:numRef>
          </c:val>
        </c:ser>
        <c:ser>
          <c:idx val="1"/>
          <c:order val="1"/>
          <c:tx>
            <c:strRef>
              <c:f>Sheet1!$H$25</c:f>
              <c:strCache>
                <c:ptCount val="1"/>
                <c:pt idx="0">
                  <c:v>자본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Sheet1!$F$26:$F$30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Sheet1!$H$26:$H$30</c:f>
              <c:numCache>
                <c:formatCode>0.0_ </c:formatCode>
                <c:ptCount val="5"/>
                <c:pt idx="0">
                  <c:v>1.7</c:v>
                </c:pt>
                <c:pt idx="1">
                  <c:v>2</c:v>
                </c:pt>
                <c:pt idx="2">
                  <c:v>1.7</c:v>
                </c:pt>
                <c:pt idx="3">
                  <c:v>1</c:v>
                </c:pt>
                <c:pt idx="4">
                  <c:v>0.5</c:v>
                </c:pt>
              </c:numCache>
            </c:numRef>
          </c:val>
        </c:ser>
        <c:ser>
          <c:idx val="2"/>
          <c:order val="2"/>
          <c:tx>
            <c:strRef>
              <c:f>Sheet1!$I$25</c:f>
              <c:strCache>
                <c:ptCount val="1"/>
                <c:pt idx="0">
                  <c:v>TFP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Sheet1!$F$26:$F$30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Sheet1!$I$26:$I$30</c:f>
              <c:numCache>
                <c:formatCode>0.0_ </c:formatCode>
                <c:ptCount val="5"/>
                <c:pt idx="0">
                  <c:v>1.7</c:v>
                </c:pt>
                <c:pt idx="1">
                  <c:v>2.2999999999999998</c:v>
                </c:pt>
                <c:pt idx="2">
                  <c:v>0.9</c:v>
                </c:pt>
                <c:pt idx="3">
                  <c:v>0.1</c:v>
                </c:pt>
                <c:pt idx="4">
                  <c:v>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704768"/>
        <c:axId val="32714752"/>
      </c:barChart>
      <c:lineChart>
        <c:grouping val="standard"/>
        <c:varyColors val="0"/>
        <c:ser>
          <c:idx val="3"/>
          <c:order val="3"/>
          <c:tx>
            <c:strRef>
              <c:f>Sheet1!$J$25</c:f>
              <c:strCache>
                <c:ptCount val="1"/>
                <c:pt idx="0">
                  <c:v>잠재성장률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3.8173142467621018E-2"/>
                  <c:y val="-7.94148380355276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8173142467620998E-2"/>
                  <c:y val="-8.35945663531870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0899795501022497E-2"/>
                  <c:y val="-0.10449320794148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0899795501022497E-2"/>
                  <c:y val="-0.100313479623824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3626448534423996E-2"/>
                  <c:y val="-0.100313479623824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i="1">
                    <a:solidFill>
                      <a:srgbClr val="0070C0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Sheet1!$F$26:$F$30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Sheet1!$J$26:$J$30</c:f>
              <c:numCache>
                <c:formatCode>0.0_ </c:formatCode>
                <c:ptCount val="5"/>
                <c:pt idx="0">
                  <c:v>4.0999999999999996</c:v>
                </c:pt>
                <c:pt idx="1">
                  <c:v>4.5999999999999996</c:v>
                </c:pt>
                <c:pt idx="2">
                  <c:v>2.2999999999999998</c:v>
                </c:pt>
                <c:pt idx="3">
                  <c:v>0.9</c:v>
                </c:pt>
                <c:pt idx="4">
                  <c:v>0.9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704768"/>
        <c:axId val="32714752"/>
      </c:lineChart>
      <c:catAx>
        <c:axId val="32704768"/>
        <c:scaling>
          <c:orientation val="minMax"/>
        </c:scaling>
        <c:delete val="0"/>
        <c:axPos val="b"/>
        <c:majorTickMark val="out"/>
        <c:minorTickMark val="none"/>
        <c:tickLblPos val="nextTo"/>
        <c:crossAx val="32714752"/>
        <c:crosses val="autoZero"/>
        <c:auto val="1"/>
        <c:lblAlgn val="ctr"/>
        <c:lblOffset val="100"/>
        <c:noMultiLvlLbl val="0"/>
      </c:catAx>
      <c:valAx>
        <c:axId val="32714752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altLang="ko-KR"/>
                  <a:t>(%)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1.3633265167007498E-2"/>
              <c:y val="2.1023704325360583E-2"/>
            </c:manualLayout>
          </c:layout>
          <c:overlay val="0"/>
        </c:title>
        <c:numFmt formatCode="0.0_ " sourceLinked="1"/>
        <c:majorTickMark val="out"/>
        <c:minorTickMark val="none"/>
        <c:tickLblPos val="nextTo"/>
        <c:crossAx val="32704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7033111307602782"/>
          <c:y val="8.9255229915590595E-2"/>
          <c:w val="0.52966888692397229"/>
          <c:h val="0.1581617273075620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 b="1"/>
      </a:pPr>
      <a:endParaRPr lang="ko-K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0308135479240997E-2"/>
          <c:y val="0.10892449490325337"/>
          <c:w val="0.8823845155162966"/>
          <c:h val="0.8480424830617102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Sheet1!$M$25</c:f>
              <c:strCache>
                <c:ptCount val="1"/>
                <c:pt idx="0">
                  <c:v>노동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82762679433519E-3"/>
                  <c:y val="-8.77739655583804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0482880383005561E-3"/>
                  <c:y val="-8.77742946708463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Sheet1!$L$26:$L$30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Sheet1!$M$26:$M$30</c:f>
              <c:numCache>
                <c:formatCode>0.0_ </c:formatCode>
                <c:ptCount val="5"/>
                <c:pt idx="0">
                  <c:v>-0.7</c:v>
                </c:pt>
                <c:pt idx="1">
                  <c:v>0.5</c:v>
                </c:pt>
                <c:pt idx="2">
                  <c:v>-0.4</c:v>
                </c:pt>
                <c:pt idx="3">
                  <c:v>0</c:v>
                </c:pt>
                <c:pt idx="4">
                  <c:v>-0.2</c:v>
                </c:pt>
              </c:numCache>
            </c:numRef>
          </c:val>
        </c:ser>
        <c:ser>
          <c:idx val="1"/>
          <c:order val="1"/>
          <c:tx>
            <c:strRef>
              <c:f>Sheet1!$N$25</c:f>
              <c:strCache>
                <c:ptCount val="1"/>
                <c:pt idx="0">
                  <c:v>자본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Sheet1!$L$26:$L$30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Sheet1!$N$26:$N$30</c:f>
              <c:numCache>
                <c:formatCode>0.0_ </c:formatCode>
                <c:ptCount val="5"/>
                <c:pt idx="0">
                  <c:v>0.9</c:v>
                </c:pt>
                <c:pt idx="1">
                  <c:v>1.2</c:v>
                </c:pt>
                <c:pt idx="2">
                  <c:v>1.3</c:v>
                </c:pt>
                <c:pt idx="3">
                  <c:v>1.3</c:v>
                </c:pt>
                <c:pt idx="4">
                  <c:v>0.8</c:v>
                </c:pt>
              </c:numCache>
            </c:numRef>
          </c:val>
        </c:ser>
        <c:ser>
          <c:idx val="2"/>
          <c:order val="2"/>
          <c:tx>
            <c:strRef>
              <c:f>Sheet1!$O$25</c:f>
              <c:strCache>
                <c:ptCount val="1"/>
                <c:pt idx="0">
                  <c:v>TFP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3.76175548589341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Sheet1!$L$26:$L$30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Sheet1!$O$26:$O$30</c:f>
              <c:numCache>
                <c:formatCode>0.0_ </c:formatCode>
                <c:ptCount val="5"/>
                <c:pt idx="0">
                  <c:v>1</c:v>
                </c:pt>
                <c:pt idx="1">
                  <c:v>1.5</c:v>
                </c:pt>
                <c:pt idx="2">
                  <c:v>1</c:v>
                </c:pt>
                <c:pt idx="3">
                  <c:v>0.7</c:v>
                </c:pt>
                <c:pt idx="4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107200"/>
        <c:axId val="35108736"/>
      </c:barChart>
      <c:lineChart>
        <c:grouping val="standard"/>
        <c:varyColors val="0"/>
        <c:ser>
          <c:idx val="3"/>
          <c:order val="3"/>
          <c:tx>
            <c:strRef>
              <c:f>Sheet1!$P$25</c:f>
              <c:strCache>
                <c:ptCount val="1"/>
                <c:pt idx="0">
                  <c:v>잠재성장률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0241440191502782E-2"/>
                  <c:y val="-0.19644723092998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4875914832635746E-2"/>
                  <c:y val="-7.10553814002089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7558677512069261E-2"/>
                  <c:y val="-0.146290491118077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4875914832635649E-2"/>
                  <c:y val="-7.5235109717868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0241440191502782E-2"/>
                  <c:y val="-0.121212121212121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 i="1">
                    <a:solidFill>
                      <a:srgbClr val="C00000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Sheet1!$L$26:$L$30</c:f>
              <c:strCache>
                <c:ptCount val="5"/>
                <c:pt idx="0">
                  <c:v>1981~85</c:v>
                </c:pt>
                <c:pt idx="1">
                  <c:v>1986~90</c:v>
                </c:pt>
                <c:pt idx="2">
                  <c:v>1991~95</c:v>
                </c:pt>
                <c:pt idx="3">
                  <c:v>1996~00</c:v>
                </c:pt>
                <c:pt idx="4">
                  <c:v>2001~07</c:v>
                </c:pt>
              </c:strCache>
            </c:strRef>
          </c:cat>
          <c:val>
            <c:numRef>
              <c:f>Sheet1!$P$26:$P$30</c:f>
              <c:numCache>
                <c:formatCode>0.0_ </c:formatCode>
                <c:ptCount val="5"/>
                <c:pt idx="0">
                  <c:v>1.3</c:v>
                </c:pt>
                <c:pt idx="1">
                  <c:v>3.2</c:v>
                </c:pt>
                <c:pt idx="2">
                  <c:v>1.9</c:v>
                </c:pt>
                <c:pt idx="3">
                  <c:v>2</c:v>
                </c:pt>
                <c:pt idx="4">
                  <c:v>1.7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107200"/>
        <c:axId val="35108736"/>
      </c:lineChart>
      <c:catAx>
        <c:axId val="35107200"/>
        <c:scaling>
          <c:orientation val="minMax"/>
        </c:scaling>
        <c:delete val="0"/>
        <c:axPos val="b"/>
        <c:majorTickMark val="out"/>
        <c:minorTickMark val="none"/>
        <c:tickLblPos val="nextTo"/>
        <c:crossAx val="35108736"/>
        <c:crosses val="autoZero"/>
        <c:auto val="1"/>
        <c:lblAlgn val="ctr"/>
        <c:lblOffset val="100"/>
        <c:noMultiLvlLbl val="0"/>
      </c:catAx>
      <c:valAx>
        <c:axId val="35108736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altLang="ko-KR"/>
                  <a:t>(%)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0"/>
              <c:y val="9.8733739787228905E-3"/>
            </c:manualLayout>
          </c:layout>
          <c:overlay val="0"/>
        </c:title>
        <c:numFmt formatCode="0.0_ " sourceLinked="1"/>
        <c:majorTickMark val="out"/>
        <c:minorTickMark val="none"/>
        <c:tickLblPos val="nextTo"/>
        <c:crossAx val="351072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5569153383470717"/>
          <c:y val="7.0570598737853679E-2"/>
          <c:w val="0.53655253588670382"/>
          <c:h val="0.1518564411423493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r>
              <a:rPr lang="en-US" sz="1400" dirty="0">
                <a:solidFill>
                  <a:schemeClr val="tx1"/>
                </a:solidFill>
              </a:rPr>
              <a:t>&lt;</a:t>
            </a:r>
            <a:r>
              <a:rPr lang="ko-KR" sz="1400" dirty="0">
                <a:solidFill>
                  <a:schemeClr val="tx1"/>
                </a:solidFill>
              </a:rPr>
              <a:t>통화량 증가율과 엔화환율 추이</a:t>
            </a:r>
            <a:r>
              <a:rPr lang="en-US" sz="1400" dirty="0">
                <a:solidFill>
                  <a:schemeClr val="tx1"/>
                </a:solidFill>
              </a:rPr>
              <a:t>&gt;</a:t>
            </a:r>
            <a:endParaRPr lang="ko-KR" sz="14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3816911399588564"/>
          <c:y val="5.113091087579687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5.8333333333333334E-2"/>
          <c:y val="0.20059054834574444"/>
          <c:w val="0.85592218202454418"/>
          <c:h val="0.66666858714909183"/>
        </c:manualLayout>
      </c:layout>
      <c:lineChart>
        <c:grouping val="standard"/>
        <c:varyColors val="0"/>
        <c:ser>
          <c:idx val="1"/>
          <c:order val="0"/>
          <c:tx>
            <c:strRef>
              <c:f>Sheet1!$D$87</c:f>
              <c:strCache>
                <c:ptCount val="1"/>
                <c:pt idx="0">
                  <c:v>총통화증가율(←)</c:v>
                </c:pt>
              </c:strCache>
            </c:strRef>
          </c:tx>
          <c:spPr>
            <a:ln w="25400">
              <a:solidFill>
                <a:srgbClr val="0070C0"/>
              </a:solidFill>
              <a:prstDash val="solid"/>
            </a:ln>
          </c:spPr>
          <c:marker>
            <c:symbol val="none"/>
          </c:marker>
          <c:cat>
            <c:numRef>
              <c:f>Sheet1!$C$88:$C$409</c:f>
              <c:numCache>
                <c:formatCode>General</c:formatCode>
                <c:ptCount val="322"/>
                <c:pt idx="24">
                  <c:v>1990</c:v>
                </c:pt>
                <c:pt idx="84">
                  <c:v>1995</c:v>
                </c:pt>
                <c:pt idx="144">
                  <c:v>2000</c:v>
                </c:pt>
                <c:pt idx="204">
                  <c:v>2005</c:v>
                </c:pt>
                <c:pt idx="264">
                  <c:v>2010</c:v>
                </c:pt>
              </c:numCache>
            </c:numRef>
          </c:cat>
          <c:val>
            <c:numRef>
              <c:f>Sheet1!$D$88:$D$409</c:f>
              <c:numCache>
                <c:formatCode>General</c:formatCode>
                <c:ptCount val="322"/>
                <c:pt idx="0">
                  <c:v>11.9</c:v>
                </c:pt>
                <c:pt idx="1">
                  <c:v>12.4</c:v>
                </c:pt>
                <c:pt idx="2">
                  <c:v>11.8</c:v>
                </c:pt>
                <c:pt idx="3">
                  <c:v>11.3</c:v>
                </c:pt>
                <c:pt idx="4">
                  <c:v>11.4</c:v>
                </c:pt>
                <c:pt idx="5">
                  <c:v>11.1</c:v>
                </c:pt>
                <c:pt idx="6">
                  <c:v>11.1</c:v>
                </c:pt>
                <c:pt idx="7">
                  <c:v>10.9</c:v>
                </c:pt>
                <c:pt idx="8">
                  <c:v>10.6</c:v>
                </c:pt>
                <c:pt idx="9">
                  <c:v>11</c:v>
                </c:pt>
                <c:pt idx="10">
                  <c:v>10.3</c:v>
                </c:pt>
                <c:pt idx="11">
                  <c:v>10.4</c:v>
                </c:pt>
                <c:pt idx="12">
                  <c:v>10</c:v>
                </c:pt>
                <c:pt idx="13">
                  <c:v>10.4</c:v>
                </c:pt>
                <c:pt idx="14">
                  <c:v>10.3</c:v>
                </c:pt>
                <c:pt idx="15">
                  <c:v>10.199999999999999</c:v>
                </c:pt>
                <c:pt idx="16">
                  <c:v>9.4</c:v>
                </c:pt>
                <c:pt idx="17">
                  <c:v>9.4</c:v>
                </c:pt>
                <c:pt idx="18">
                  <c:v>9.8000000000000007</c:v>
                </c:pt>
                <c:pt idx="19">
                  <c:v>9.6</c:v>
                </c:pt>
                <c:pt idx="20">
                  <c:v>9.6</c:v>
                </c:pt>
                <c:pt idx="21">
                  <c:v>9.6</c:v>
                </c:pt>
                <c:pt idx="22">
                  <c:v>9.9</c:v>
                </c:pt>
                <c:pt idx="23">
                  <c:v>10.6</c:v>
                </c:pt>
                <c:pt idx="24">
                  <c:v>11.5</c:v>
                </c:pt>
                <c:pt idx="25">
                  <c:v>11.8</c:v>
                </c:pt>
                <c:pt idx="26">
                  <c:v>11.6</c:v>
                </c:pt>
                <c:pt idx="27">
                  <c:v>13.2</c:v>
                </c:pt>
                <c:pt idx="28">
                  <c:v>13.2</c:v>
                </c:pt>
                <c:pt idx="29">
                  <c:v>12.6</c:v>
                </c:pt>
                <c:pt idx="30">
                  <c:v>12.2</c:v>
                </c:pt>
                <c:pt idx="31">
                  <c:v>11.9</c:v>
                </c:pt>
                <c:pt idx="32">
                  <c:v>12</c:v>
                </c:pt>
                <c:pt idx="33">
                  <c:v>11.8</c:v>
                </c:pt>
                <c:pt idx="34">
                  <c:v>9.9</c:v>
                </c:pt>
                <c:pt idx="35">
                  <c:v>8.5</c:v>
                </c:pt>
                <c:pt idx="36">
                  <c:v>7.4</c:v>
                </c:pt>
                <c:pt idx="37">
                  <c:v>5.5</c:v>
                </c:pt>
                <c:pt idx="38">
                  <c:v>5.0999999999999996</c:v>
                </c:pt>
                <c:pt idx="39">
                  <c:v>3.8</c:v>
                </c:pt>
                <c:pt idx="40">
                  <c:v>3.6</c:v>
                </c:pt>
                <c:pt idx="41">
                  <c:v>3.7</c:v>
                </c:pt>
                <c:pt idx="42">
                  <c:v>3.4</c:v>
                </c:pt>
                <c:pt idx="43">
                  <c:v>2.7</c:v>
                </c:pt>
                <c:pt idx="44">
                  <c:v>2.2000000000000002</c:v>
                </c:pt>
                <c:pt idx="45">
                  <c:v>2.1</c:v>
                </c:pt>
                <c:pt idx="46">
                  <c:v>2.4</c:v>
                </c:pt>
                <c:pt idx="47">
                  <c:v>2</c:v>
                </c:pt>
                <c:pt idx="48">
                  <c:v>1.8</c:v>
                </c:pt>
                <c:pt idx="49">
                  <c:v>1.6</c:v>
                </c:pt>
                <c:pt idx="50">
                  <c:v>1.8</c:v>
                </c:pt>
                <c:pt idx="51">
                  <c:v>1.6</c:v>
                </c:pt>
                <c:pt idx="52">
                  <c:v>1.1000000000000001</c:v>
                </c:pt>
                <c:pt idx="53">
                  <c:v>0.9</c:v>
                </c:pt>
                <c:pt idx="54">
                  <c:v>0.2</c:v>
                </c:pt>
                <c:pt idx="55">
                  <c:v>0.3</c:v>
                </c:pt>
                <c:pt idx="56">
                  <c:v>-0.5</c:v>
                </c:pt>
                <c:pt idx="57">
                  <c:v>-0.6</c:v>
                </c:pt>
                <c:pt idx="58">
                  <c:v>-0.6</c:v>
                </c:pt>
                <c:pt idx="59">
                  <c:v>-0.4</c:v>
                </c:pt>
                <c:pt idx="60">
                  <c:v>-0.3</c:v>
                </c:pt>
                <c:pt idx="61">
                  <c:v>0.1</c:v>
                </c:pt>
                <c:pt idx="62">
                  <c:v>-0.4</c:v>
                </c:pt>
                <c:pt idx="63">
                  <c:v>0.5</c:v>
                </c:pt>
                <c:pt idx="64">
                  <c:v>1.5</c:v>
                </c:pt>
                <c:pt idx="65">
                  <c:v>1.4</c:v>
                </c:pt>
                <c:pt idx="66">
                  <c:v>1.6</c:v>
                </c:pt>
                <c:pt idx="67">
                  <c:v>1.7</c:v>
                </c:pt>
                <c:pt idx="68">
                  <c:v>1.9</c:v>
                </c:pt>
                <c:pt idx="69">
                  <c:v>1.8</c:v>
                </c:pt>
                <c:pt idx="70">
                  <c:v>1.5</c:v>
                </c:pt>
                <c:pt idx="71">
                  <c:v>1.4</c:v>
                </c:pt>
                <c:pt idx="72">
                  <c:v>1.6</c:v>
                </c:pt>
                <c:pt idx="73">
                  <c:v>1.5</c:v>
                </c:pt>
                <c:pt idx="74">
                  <c:v>1.9</c:v>
                </c:pt>
                <c:pt idx="75">
                  <c:v>2.2000000000000002</c:v>
                </c:pt>
                <c:pt idx="76">
                  <c:v>1.7</c:v>
                </c:pt>
                <c:pt idx="77">
                  <c:v>1.5</c:v>
                </c:pt>
                <c:pt idx="78">
                  <c:v>2</c:v>
                </c:pt>
                <c:pt idx="79">
                  <c:v>1.9</c:v>
                </c:pt>
                <c:pt idx="80">
                  <c:v>2.2999999999999998</c:v>
                </c:pt>
                <c:pt idx="81">
                  <c:v>2.4</c:v>
                </c:pt>
                <c:pt idx="82">
                  <c:v>2.7</c:v>
                </c:pt>
                <c:pt idx="83">
                  <c:v>2.9</c:v>
                </c:pt>
                <c:pt idx="84">
                  <c:v>3.1</c:v>
                </c:pt>
                <c:pt idx="85">
                  <c:v>3.6</c:v>
                </c:pt>
                <c:pt idx="86">
                  <c:v>3.5</c:v>
                </c:pt>
                <c:pt idx="87">
                  <c:v>3.1</c:v>
                </c:pt>
                <c:pt idx="88">
                  <c:v>3.1</c:v>
                </c:pt>
                <c:pt idx="89">
                  <c:v>3.1</c:v>
                </c:pt>
                <c:pt idx="90">
                  <c:v>2.7</c:v>
                </c:pt>
                <c:pt idx="91">
                  <c:v>2.7</c:v>
                </c:pt>
                <c:pt idx="92">
                  <c:v>2.6</c:v>
                </c:pt>
                <c:pt idx="93">
                  <c:v>2.4</c:v>
                </c:pt>
                <c:pt idx="94">
                  <c:v>3.3</c:v>
                </c:pt>
                <c:pt idx="95">
                  <c:v>3.2</c:v>
                </c:pt>
                <c:pt idx="96">
                  <c:v>3.1</c:v>
                </c:pt>
                <c:pt idx="97">
                  <c:v>2.8</c:v>
                </c:pt>
                <c:pt idx="98">
                  <c:v>3</c:v>
                </c:pt>
                <c:pt idx="99">
                  <c:v>2.8</c:v>
                </c:pt>
                <c:pt idx="100">
                  <c:v>3.2</c:v>
                </c:pt>
                <c:pt idx="101">
                  <c:v>3.7</c:v>
                </c:pt>
                <c:pt idx="102">
                  <c:v>3.7</c:v>
                </c:pt>
                <c:pt idx="103">
                  <c:v>3.7</c:v>
                </c:pt>
                <c:pt idx="104">
                  <c:v>3.4</c:v>
                </c:pt>
                <c:pt idx="105">
                  <c:v>3.6</c:v>
                </c:pt>
                <c:pt idx="106">
                  <c:v>3.1</c:v>
                </c:pt>
                <c:pt idx="107">
                  <c:v>2.9</c:v>
                </c:pt>
                <c:pt idx="108">
                  <c:v>3</c:v>
                </c:pt>
                <c:pt idx="109">
                  <c:v>2.9</c:v>
                </c:pt>
                <c:pt idx="110">
                  <c:v>2.7</c:v>
                </c:pt>
                <c:pt idx="111">
                  <c:v>3.2</c:v>
                </c:pt>
                <c:pt idx="112">
                  <c:v>3.1</c:v>
                </c:pt>
                <c:pt idx="113">
                  <c:v>2.9</c:v>
                </c:pt>
                <c:pt idx="114">
                  <c:v>3</c:v>
                </c:pt>
                <c:pt idx="115">
                  <c:v>3.2</c:v>
                </c:pt>
                <c:pt idx="116">
                  <c:v>2.9</c:v>
                </c:pt>
                <c:pt idx="117">
                  <c:v>2.9</c:v>
                </c:pt>
                <c:pt idx="118">
                  <c:v>3.2</c:v>
                </c:pt>
                <c:pt idx="119">
                  <c:v>3.8</c:v>
                </c:pt>
                <c:pt idx="120">
                  <c:v>4.5</c:v>
                </c:pt>
                <c:pt idx="121">
                  <c:v>5</c:v>
                </c:pt>
                <c:pt idx="122">
                  <c:v>4.5</c:v>
                </c:pt>
                <c:pt idx="123">
                  <c:v>3.6</c:v>
                </c:pt>
                <c:pt idx="124">
                  <c:v>3.9</c:v>
                </c:pt>
                <c:pt idx="125">
                  <c:v>3.4</c:v>
                </c:pt>
                <c:pt idx="126">
                  <c:v>3.5</c:v>
                </c:pt>
                <c:pt idx="127">
                  <c:v>3.8</c:v>
                </c:pt>
                <c:pt idx="128">
                  <c:v>3.8</c:v>
                </c:pt>
                <c:pt idx="129">
                  <c:v>3.9</c:v>
                </c:pt>
                <c:pt idx="130">
                  <c:v>4.3</c:v>
                </c:pt>
                <c:pt idx="131">
                  <c:v>3.9</c:v>
                </c:pt>
                <c:pt idx="132">
                  <c:v>3.6</c:v>
                </c:pt>
                <c:pt idx="133">
                  <c:v>3.4</c:v>
                </c:pt>
                <c:pt idx="134">
                  <c:v>3.7</c:v>
                </c:pt>
                <c:pt idx="135">
                  <c:v>3.9</c:v>
                </c:pt>
                <c:pt idx="136">
                  <c:v>4.0999999999999996</c:v>
                </c:pt>
                <c:pt idx="137">
                  <c:v>4.3</c:v>
                </c:pt>
                <c:pt idx="138">
                  <c:v>4</c:v>
                </c:pt>
                <c:pt idx="139">
                  <c:v>3.5</c:v>
                </c:pt>
                <c:pt idx="140">
                  <c:v>3.3</c:v>
                </c:pt>
                <c:pt idx="141">
                  <c:v>3.6</c:v>
                </c:pt>
                <c:pt idx="142">
                  <c:v>2.9</c:v>
                </c:pt>
                <c:pt idx="143">
                  <c:v>2.6</c:v>
                </c:pt>
                <c:pt idx="144">
                  <c:v>2.6</c:v>
                </c:pt>
                <c:pt idx="145">
                  <c:v>2.1</c:v>
                </c:pt>
                <c:pt idx="146">
                  <c:v>1.9</c:v>
                </c:pt>
                <c:pt idx="147">
                  <c:v>2.9</c:v>
                </c:pt>
                <c:pt idx="148">
                  <c:v>2.2000000000000002</c:v>
                </c:pt>
                <c:pt idx="149">
                  <c:v>1.9</c:v>
                </c:pt>
                <c:pt idx="150">
                  <c:v>2</c:v>
                </c:pt>
                <c:pt idx="151">
                  <c:v>1.8</c:v>
                </c:pt>
                <c:pt idx="152">
                  <c:v>2</c:v>
                </c:pt>
                <c:pt idx="153">
                  <c:v>2.1</c:v>
                </c:pt>
                <c:pt idx="154">
                  <c:v>1.9</c:v>
                </c:pt>
                <c:pt idx="155">
                  <c:v>2</c:v>
                </c:pt>
                <c:pt idx="156">
                  <c:v>2.2000000000000002</c:v>
                </c:pt>
                <c:pt idx="157">
                  <c:v>2.6</c:v>
                </c:pt>
                <c:pt idx="158">
                  <c:v>2.5</c:v>
                </c:pt>
                <c:pt idx="159">
                  <c:v>2.2999999999999998</c:v>
                </c:pt>
                <c:pt idx="160">
                  <c:v>2.6</c:v>
                </c:pt>
                <c:pt idx="161">
                  <c:v>2.9</c:v>
                </c:pt>
                <c:pt idx="162">
                  <c:v>3</c:v>
                </c:pt>
                <c:pt idx="163">
                  <c:v>2.9</c:v>
                </c:pt>
                <c:pt idx="164">
                  <c:v>3.2</c:v>
                </c:pt>
                <c:pt idx="165">
                  <c:v>2.9</c:v>
                </c:pt>
                <c:pt idx="166">
                  <c:v>3</c:v>
                </c:pt>
                <c:pt idx="167">
                  <c:v>3.3</c:v>
                </c:pt>
                <c:pt idx="168">
                  <c:v>3.5</c:v>
                </c:pt>
                <c:pt idx="169">
                  <c:v>3.5</c:v>
                </c:pt>
                <c:pt idx="170">
                  <c:v>3.7</c:v>
                </c:pt>
                <c:pt idx="171">
                  <c:v>3.5</c:v>
                </c:pt>
                <c:pt idx="172">
                  <c:v>3.5</c:v>
                </c:pt>
                <c:pt idx="173">
                  <c:v>3.4</c:v>
                </c:pt>
                <c:pt idx="174">
                  <c:v>3.3</c:v>
                </c:pt>
                <c:pt idx="175">
                  <c:v>3.4</c:v>
                </c:pt>
                <c:pt idx="176">
                  <c:v>3.2</c:v>
                </c:pt>
                <c:pt idx="177">
                  <c:v>3.3</c:v>
                </c:pt>
                <c:pt idx="178">
                  <c:v>3.2</c:v>
                </c:pt>
                <c:pt idx="179">
                  <c:v>2.2000000000000002</c:v>
                </c:pt>
                <c:pt idx="180">
                  <c:v>1.9</c:v>
                </c:pt>
                <c:pt idx="181">
                  <c:v>1.9</c:v>
                </c:pt>
                <c:pt idx="182">
                  <c:v>1.7</c:v>
                </c:pt>
                <c:pt idx="183">
                  <c:v>1.3</c:v>
                </c:pt>
                <c:pt idx="184">
                  <c:v>1.6</c:v>
                </c:pt>
                <c:pt idx="185">
                  <c:v>1.8</c:v>
                </c:pt>
                <c:pt idx="186">
                  <c:v>1.8</c:v>
                </c:pt>
                <c:pt idx="187">
                  <c:v>1.9</c:v>
                </c:pt>
                <c:pt idx="188">
                  <c:v>1.8</c:v>
                </c:pt>
                <c:pt idx="189">
                  <c:v>1.5</c:v>
                </c:pt>
                <c:pt idx="190">
                  <c:v>1.5</c:v>
                </c:pt>
                <c:pt idx="191">
                  <c:v>1.5</c:v>
                </c:pt>
                <c:pt idx="192">
                  <c:v>1.6</c:v>
                </c:pt>
                <c:pt idx="193">
                  <c:v>1.7</c:v>
                </c:pt>
                <c:pt idx="194">
                  <c:v>1.7</c:v>
                </c:pt>
                <c:pt idx="195">
                  <c:v>1.8</c:v>
                </c:pt>
                <c:pt idx="196">
                  <c:v>2</c:v>
                </c:pt>
                <c:pt idx="197">
                  <c:v>1.7</c:v>
                </c:pt>
                <c:pt idx="198">
                  <c:v>1.8</c:v>
                </c:pt>
                <c:pt idx="199">
                  <c:v>1.9</c:v>
                </c:pt>
                <c:pt idx="200">
                  <c:v>2.1</c:v>
                </c:pt>
                <c:pt idx="201">
                  <c:v>2</c:v>
                </c:pt>
                <c:pt idx="202">
                  <c:v>2</c:v>
                </c:pt>
                <c:pt idx="203">
                  <c:v>2</c:v>
                </c:pt>
                <c:pt idx="204">
                  <c:v>1.9</c:v>
                </c:pt>
                <c:pt idx="205">
                  <c:v>1.8</c:v>
                </c:pt>
                <c:pt idx="206">
                  <c:v>2</c:v>
                </c:pt>
                <c:pt idx="207">
                  <c:v>1.8</c:v>
                </c:pt>
                <c:pt idx="208">
                  <c:v>1.4</c:v>
                </c:pt>
                <c:pt idx="209">
                  <c:v>1.6</c:v>
                </c:pt>
                <c:pt idx="210">
                  <c:v>1.6</c:v>
                </c:pt>
                <c:pt idx="211">
                  <c:v>1.6</c:v>
                </c:pt>
                <c:pt idx="212">
                  <c:v>2</c:v>
                </c:pt>
                <c:pt idx="213">
                  <c:v>1.9</c:v>
                </c:pt>
                <c:pt idx="214">
                  <c:v>2</c:v>
                </c:pt>
                <c:pt idx="215">
                  <c:v>1.9</c:v>
                </c:pt>
                <c:pt idx="216">
                  <c:v>1.8</c:v>
                </c:pt>
                <c:pt idx="217">
                  <c:v>1.7</c:v>
                </c:pt>
                <c:pt idx="218">
                  <c:v>1.4</c:v>
                </c:pt>
                <c:pt idx="219">
                  <c:v>1.6</c:v>
                </c:pt>
                <c:pt idx="220">
                  <c:v>1.3</c:v>
                </c:pt>
                <c:pt idx="221">
                  <c:v>1.1000000000000001</c:v>
                </c:pt>
                <c:pt idx="222">
                  <c:v>0.5</c:v>
                </c:pt>
                <c:pt idx="223">
                  <c:v>0.4</c:v>
                </c:pt>
                <c:pt idx="224">
                  <c:v>0.5</c:v>
                </c:pt>
                <c:pt idx="225">
                  <c:v>0.5</c:v>
                </c:pt>
                <c:pt idx="226">
                  <c:v>0.6</c:v>
                </c:pt>
                <c:pt idx="227">
                  <c:v>0.7</c:v>
                </c:pt>
                <c:pt idx="228">
                  <c:v>0.9</c:v>
                </c:pt>
                <c:pt idx="229">
                  <c:v>1</c:v>
                </c:pt>
                <c:pt idx="230">
                  <c:v>1.1000000000000001</c:v>
                </c:pt>
                <c:pt idx="231">
                  <c:v>1.1000000000000001</c:v>
                </c:pt>
                <c:pt idx="232">
                  <c:v>1.4</c:v>
                </c:pt>
                <c:pt idx="233">
                  <c:v>1.8</c:v>
                </c:pt>
                <c:pt idx="234">
                  <c:v>2</c:v>
                </c:pt>
                <c:pt idx="235">
                  <c:v>1.8</c:v>
                </c:pt>
                <c:pt idx="236">
                  <c:v>1.7</c:v>
                </c:pt>
                <c:pt idx="237">
                  <c:v>1.9</c:v>
                </c:pt>
                <c:pt idx="238">
                  <c:v>2</c:v>
                </c:pt>
                <c:pt idx="239">
                  <c:v>2.1</c:v>
                </c:pt>
                <c:pt idx="240">
                  <c:v>2.1</c:v>
                </c:pt>
                <c:pt idx="241">
                  <c:v>2.4</c:v>
                </c:pt>
                <c:pt idx="242">
                  <c:v>2.2999999999999998</c:v>
                </c:pt>
                <c:pt idx="243">
                  <c:v>1.9</c:v>
                </c:pt>
                <c:pt idx="244">
                  <c:v>2.1</c:v>
                </c:pt>
                <c:pt idx="245">
                  <c:v>2.2000000000000002</c:v>
                </c:pt>
                <c:pt idx="246">
                  <c:v>2.1</c:v>
                </c:pt>
                <c:pt idx="247">
                  <c:v>2.4</c:v>
                </c:pt>
                <c:pt idx="248">
                  <c:v>2.2000000000000002</c:v>
                </c:pt>
                <c:pt idx="249">
                  <c:v>1.8</c:v>
                </c:pt>
                <c:pt idx="250">
                  <c:v>1.8</c:v>
                </c:pt>
                <c:pt idx="251">
                  <c:v>1.8</c:v>
                </c:pt>
                <c:pt idx="252">
                  <c:v>2</c:v>
                </c:pt>
                <c:pt idx="253">
                  <c:v>2.1</c:v>
                </c:pt>
                <c:pt idx="254">
                  <c:v>2.2000000000000002</c:v>
                </c:pt>
                <c:pt idx="255">
                  <c:v>2.7</c:v>
                </c:pt>
                <c:pt idx="256">
                  <c:v>2.7</c:v>
                </c:pt>
                <c:pt idx="257">
                  <c:v>2.5</c:v>
                </c:pt>
                <c:pt idx="258">
                  <c:v>2.7</c:v>
                </c:pt>
                <c:pt idx="259">
                  <c:v>2.8</c:v>
                </c:pt>
                <c:pt idx="260">
                  <c:v>3</c:v>
                </c:pt>
                <c:pt idx="261">
                  <c:v>3.4</c:v>
                </c:pt>
                <c:pt idx="262">
                  <c:v>3.3</c:v>
                </c:pt>
                <c:pt idx="263">
                  <c:v>3.1</c:v>
                </c:pt>
                <c:pt idx="264">
                  <c:v>3</c:v>
                </c:pt>
                <c:pt idx="265">
                  <c:v>2.7</c:v>
                </c:pt>
                <c:pt idx="266">
                  <c:v>2.7</c:v>
                </c:pt>
                <c:pt idx="267">
                  <c:v>2.9</c:v>
                </c:pt>
                <c:pt idx="268">
                  <c:v>3.1</c:v>
                </c:pt>
                <c:pt idx="269">
                  <c:v>2.9</c:v>
                </c:pt>
                <c:pt idx="270">
                  <c:v>2.7</c:v>
                </c:pt>
                <c:pt idx="271">
                  <c:v>2.8</c:v>
                </c:pt>
                <c:pt idx="272">
                  <c:v>2.8</c:v>
                </c:pt>
                <c:pt idx="273">
                  <c:v>2.8</c:v>
                </c:pt>
                <c:pt idx="274">
                  <c:v>2.6</c:v>
                </c:pt>
                <c:pt idx="275">
                  <c:v>2.2999999999999998</c:v>
                </c:pt>
                <c:pt idx="276">
                  <c:v>2.2999999999999998</c:v>
                </c:pt>
                <c:pt idx="277">
                  <c:v>2.4</c:v>
                </c:pt>
                <c:pt idx="278">
                  <c:v>2.6</c:v>
                </c:pt>
                <c:pt idx="279">
                  <c:v>2.7</c:v>
                </c:pt>
                <c:pt idx="280">
                  <c:v>2.7</c:v>
                </c:pt>
                <c:pt idx="281">
                  <c:v>2.8</c:v>
                </c:pt>
                <c:pt idx="282">
                  <c:v>3</c:v>
                </c:pt>
                <c:pt idx="283">
                  <c:v>2.7</c:v>
                </c:pt>
                <c:pt idx="284">
                  <c:v>2.7</c:v>
                </c:pt>
                <c:pt idx="285">
                  <c:v>2.8</c:v>
                </c:pt>
                <c:pt idx="286">
                  <c:v>3</c:v>
                </c:pt>
                <c:pt idx="287">
                  <c:v>3.2</c:v>
                </c:pt>
                <c:pt idx="288">
                  <c:v>3.1</c:v>
                </c:pt>
                <c:pt idx="289">
                  <c:v>2.9</c:v>
                </c:pt>
                <c:pt idx="290">
                  <c:v>3</c:v>
                </c:pt>
                <c:pt idx="291">
                  <c:v>2.6</c:v>
                </c:pt>
                <c:pt idx="292">
                  <c:v>2.2000000000000002</c:v>
                </c:pt>
                <c:pt idx="293">
                  <c:v>2.2999999999999998</c:v>
                </c:pt>
                <c:pt idx="294">
                  <c:v>2.2999999999999998</c:v>
                </c:pt>
                <c:pt idx="295">
                  <c:v>2.4</c:v>
                </c:pt>
                <c:pt idx="296">
                  <c:v>2.4</c:v>
                </c:pt>
                <c:pt idx="297">
                  <c:v>2.2999999999999998</c:v>
                </c:pt>
                <c:pt idx="298">
                  <c:v>2.1</c:v>
                </c:pt>
                <c:pt idx="299">
                  <c:v>2.6</c:v>
                </c:pt>
                <c:pt idx="300">
                  <c:v>2.7</c:v>
                </c:pt>
                <c:pt idx="301">
                  <c:v>2.9</c:v>
                </c:pt>
                <c:pt idx="302">
                  <c:v>3.1</c:v>
                </c:pt>
                <c:pt idx="303">
                  <c:v>3.2</c:v>
                </c:pt>
                <c:pt idx="304">
                  <c:v>3.5</c:v>
                </c:pt>
                <c:pt idx="305">
                  <c:v>3.8</c:v>
                </c:pt>
                <c:pt idx="306">
                  <c:v>3.7</c:v>
                </c:pt>
                <c:pt idx="307">
                  <c:v>3.8</c:v>
                </c:pt>
                <c:pt idx="308">
                  <c:v>3.9</c:v>
                </c:pt>
                <c:pt idx="309">
                  <c:v>4.0999999999999996</c:v>
                </c:pt>
                <c:pt idx="310">
                  <c:v>4.4000000000000004</c:v>
                </c:pt>
                <c:pt idx="311">
                  <c:v>4.2</c:v>
                </c:pt>
                <c:pt idx="312">
                  <c:v>4.3</c:v>
                </c:pt>
                <c:pt idx="313">
                  <c:v>4</c:v>
                </c:pt>
                <c:pt idx="314">
                  <c:v>3.6</c:v>
                </c:pt>
                <c:pt idx="315">
                  <c:v>3.5</c:v>
                </c:pt>
                <c:pt idx="316">
                  <c:v>3.3</c:v>
                </c:pt>
                <c:pt idx="317">
                  <c:v>3</c:v>
                </c:pt>
                <c:pt idx="318">
                  <c:v>3</c:v>
                </c:pt>
                <c:pt idx="319">
                  <c:v>3</c:v>
                </c:pt>
                <c:pt idx="320">
                  <c:v>3.1</c:v>
                </c:pt>
                <c:pt idx="321">
                  <c:v>3.2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Sheet1!$E$87</c:f>
              <c:strCache>
                <c:ptCount val="1"/>
                <c:pt idx="0">
                  <c:v>수입(←)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Sheet1!$C$88:$C$409</c:f>
              <c:numCache>
                <c:formatCode>General</c:formatCode>
                <c:ptCount val="322"/>
                <c:pt idx="24">
                  <c:v>1990</c:v>
                </c:pt>
                <c:pt idx="84">
                  <c:v>1995</c:v>
                </c:pt>
                <c:pt idx="144">
                  <c:v>2000</c:v>
                </c:pt>
                <c:pt idx="204">
                  <c:v>2005</c:v>
                </c:pt>
                <c:pt idx="264">
                  <c:v>2010</c:v>
                </c:pt>
              </c:numCache>
            </c:numRef>
          </c:cat>
          <c:val>
            <c:numRef>
              <c:f>Sheet1!$E$88:$E$409</c:f>
              <c:numCache>
                <c:formatCode>General</c:formatCode>
                <c:ptCount val="322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018816"/>
        <c:axId val="36028800"/>
      </c:lineChart>
      <c:lineChart>
        <c:grouping val="standard"/>
        <c:varyColors val="0"/>
        <c:ser>
          <c:idx val="2"/>
          <c:order val="2"/>
          <c:tx>
            <c:strRef>
              <c:f>Sheet1!$F$87</c:f>
              <c:strCache>
                <c:ptCount val="1"/>
                <c:pt idx="0">
                  <c:v>엔화환율(→)</c:v>
                </c:pt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cat>
            <c:numRef>
              <c:f>Sheet1!$C$88:$C$409</c:f>
              <c:numCache>
                <c:formatCode>General</c:formatCode>
                <c:ptCount val="322"/>
                <c:pt idx="24">
                  <c:v>1990</c:v>
                </c:pt>
                <c:pt idx="84">
                  <c:v>1995</c:v>
                </c:pt>
                <c:pt idx="144">
                  <c:v>2000</c:v>
                </c:pt>
                <c:pt idx="204">
                  <c:v>2005</c:v>
                </c:pt>
                <c:pt idx="264">
                  <c:v>2010</c:v>
                </c:pt>
              </c:numCache>
            </c:numRef>
          </c:cat>
          <c:val>
            <c:numRef>
              <c:f>Sheet1!$F$88:$F$409</c:f>
              <c:numCache>
                <c:formatCode>General</c:formatCode>
                <c:ptCount val="322"/>
                <c:pt idx="0">
                  <c:v>127.44</c:v>
                </c:pt>
                <c:pt idx="1">
                  <c:v>129.26</c:v>
                </c:pt>
                <c:pt idx="2">
                  <c:v>127.23</c:v>
                </c:pt>
                <c:pt idx="3">
                  <c:v>124.88</c:v>
                </c:pt>
                <c:pt idx="4">
                  <c:v>124.74</c:v>
                </c:pt>
                <c:pt idx="5">
                  <c:v>127.2</c:v>
                </c:pt>
                <c:pt idx="6">
                  <c:v>133.1</c:v>
                </c:pt>
                <c:pt idx="7">
                  <c:v>133.63</c:v>
                </c:pt>
                <c:pt idx="8">
                  <c:v>134.44999999999999</c:v>
                </c:pt>
                <c:pt idx="9">
                  <c:v>128.85</c:v>
                </c:pt>
                <c:pt idx="10">
                  <c:v>123.16</c:v>
                </c:pt>
                <c:pt idx="11">
                  <c:v>123.63</c:v>
                </c:pt>
                <c:pt idx="12">
                  <c:v>127.24</c:v>
                </c:pt>
                <c:pt idx="13">
                  <c:v>127.77</c:v>
                </c:pt>
                <c:pt idx="14">
                  <c:v>130.35</c:v>
                </c:pt>
                <c:pt idx="15">
                  <c:v>132.01</c:v>
                </c:pt>
                <c:pt idx="16">
                  <c:v>138.4</c:v>
                </c:pt>
                <c:pt idx="17">
                  <c:v>143.91999999999999</c:v>
                </c:pt>
                <c:pt idx="18">
                  <c:v>140.63</c:v>
                </c:pt>
                <c:pt idx="19">
                  <c:v>141.19999999999999</c:v>
                </c:pt>
                <c:pt idx="20">
                  <c:v>145.06</c:v>
                </c:pt>
                <c:pt idx="21">
                  <c:v>141.99</c:v>
                </c:pt>
                <c:pt idx="22">
                  <c:v>143.55000000000001</c:v>
                </c:pt>
                <c:pt idx="23">
                  <c:v>143.62</c:v>
                </c:pt>
                <c:pt idx="24">
                  <c:v>145.09</c:v>
                </c:pt>
                <c:pt idx="25">
                  <c:v>145.54</c:v>
                </c:pt>
                <c:pt idx="26">
                  <c:v>153.19</c:v>
                </c:pt>
                <c:pt idx="27">
                  <c:v>158.5</c:v>
                </c:pt>
                <c:pt idx="28">
                  <c:v>153.52000000000001</c:v>
                </c:pt>
                <c:pt idx="29">
                  <c:v>153.78</c:v>
                </c:pt>
                <c:pt idx="30">
                  <c:v>149.22999999999999</c:v>
                </c:pt>
                <c:pt idx="31">
                  <c:v>147.46</c:v>
                </c:pt>
                <c:pt idx="32">
                  <c:v>138.96</c:v>
                </c:pt>
                <c:pt idx="33">
                  <c:v>129.72999999999999</c:v>
                </c:pt>
                <c:pt idx="34">
                  <c:v>129.01</c:v>
                </c:pt>
                <c:pt idx="35">
                  <c:v>133.72</c:v>
                </c:pt>
                <c:pt idx="36">
                  <c:v>133.65</c:v>
                </c:pt>
                <c:pt idx="37">
                  <c:v>130.44</c:v>
                </c:pt>
                <c:pt idx="38">
                  <c:v>137.09</c:v>
                </c:pt>
                <c:pt idx="39">
                  <c:v>137.15</c:v>
                </c:pt>
                <c:pt idx="40">
                  <c:v>138.02000000000001</c:v>
                </c:pt>
                <c:pt idx="41">
                  <c:v>139.83000000000001</c:v>
                </c:pt>
                <c:pt idx="42">
                  <c:v>137.97999999999999</c:v>
                </c:pt>
                <c:pt idx="43">
                  <c:v>136.85</c:v>
                </c:pt>
                <c:pt idx="44">
                  <c:v>134.59</c:v>
                </c:pt>
                <c:pt idx="45">
                  <c:v>130.81</c:v>
                </c:pt>
                <c:pt idx="46">
                  <c:v>129.63999999999999</c:v>
                </c:pt>
                <c:pt idx="47">
                  <c:v>128.07</c:v>
                </c:pt>
                <c:pt idx="48">
                  <c:v>125.05</c:v>
                </c:pt>
                <c:pt idx="49">
                  <c:v>127.53</c:v>
                </c:pt>
                <c:pt idx="50">
                  <c:v>132.75</c:v>
                </c:pt>
                <c:pt idx="51">
                  <c:v>133.59</c:v>
                </c:pt>
                <c:pt idx="52">
                  <c:v>130.55000000000001</c:v>
                </c:pt>
                <c:pt idx="53">
                  <c:v>126.9</c:v>
                </c:pt>
                <c:pt idx="54">
                  <c:v>125.66</c:v>
                </c:pt>
                <c:pt idx="55">
                  <c:v>126.34</c:v>
                </c:pt>
                <c:pt idx="56">
                  <c:v>122.72</c:v>
                </c:pt>
                <c:pt idx="57">
                  <c:v>121.14</c:v>
                </c:pt>
                <c:pt idx="58">
                  <c:v>123.84</c:v>
                </c:pt>
                <c:pt idx="59">
                  <c:v>123.98</c:v>
                </c:pt>
                <c:pt idx="60">
                  <c:v>125.02</c:v>
                </c:pt>
                <c:pt idx="61">
                  <c:v>120.97</c:v>
                </c:pt>
                <c:pt idx="62">
                  <c:v>117.02</c:v>
                </c:pt>
                <c:pt idx="63">
                  <c:v>112.37</c:v>
                </c:pt>
                <c:pt idx="64">
                  <c:v>110.23</c:v>
                </c:pt>
                <c:pt idx="65">
                  <c:v>107.29</c:v>
                </c:pt>
                <c:pt idx="66">
                  <c:v>107.77</c:v>
                </c:pt>
                <c:pt idx="67">
                  <c:v>103.72</c:v>
                </c:pt>
                <c:pt idx="68">
                  <c:v>105.27</c:v>
                </c:pt>
                <c:pt idx="69">
                  <c:v>106.94</c:v>
                </c:pt>
                <c:pt idx="70">
                  <c:v>107.81</c:v>
                </c:pt>
                <c:pt idx="71">
                  <c:v>109.72</c:v>
                </c:pt>
                <c:pt idx="72">
                  <c:v>111.49</c:v>
                </c:pt>
                <c:pt idx="73">
                  <c:v>106.14</c:v>
                </c:pt>
                <c:pt idx="74">
                  <c:v>105.12</c:v>
                </c:pt>
                <c:pt idx="75">
                  <c:v>103.48</c:v>
                </c:pt>
                <c:pt idx="76">
                  <c:v>104</c:v>
                </c:pt>
                <c:pt idx="77">
                  <c:v>102.69</c:v>
                </c:pt>
                <c:pt idx="78">
                  <c:v>98.54</c:v>
                </c:pt>
                <c:pt idx="79">
                  <c:v>99.86</c:v>
                </c:pt>
                <c:pt idx="80">
                  <c:v>98.79</c:v>
                </c:pt>
                <c:pt idx="81">
                  <c:v>98.4</c:v>
                </c:pt>
                <c:pt idx="82">
                  <c:v>98</c:v>
                </c:pt>
                <c:pt idx="83">
                  <c:v>100.17</c:v>
                </c:pt>
                <c:pt idx="84">
                  <c:v>99.79</c:v>
                </c:pt>
                <c:pt idx="85">
                  <c:v>98.23</c:v>
                </c:pt>
                <c:pt idx="86">
                  <c:v>90.77</c:v>
                </c:pt>
                <c:pt idx="87">
                  <c:v>83.53</c:v>
                </c:pt>
                <c:pt idx="88">
                  <c:v>85.21</c:v>
                </c:pt>
                <c:pt idx="89">
                  <c:v>84.54</c:v>
                </c:pt>
                <c:pt idx="90">
                  <c:v>87.24</c:v>
                </c:pt>
                <c:pt idx="91">
                  <c:v>94.56</c:v>
                </c:pt>
                <c:pt idx="92">
                  <c:v>100.31</c:v>
                </c:pt>
                <c:pt idx="93">
                  <c:v>100.68</c:v>
                </c:pt>
                <c:pt idx="94">
                  <c:v>101.89</c:v>
                </c:pt>
                <c:pt idx="95">
                  <c:v>101.86</c:v>
                </c:pt>
                <c:pt idx="96">
                  <c:v>105.81</c:v>
                </c:pt>
                <c:pt idx="97">
                  <c:v>105.7</c:v>
                </c:pt>
                <c:pt idx="98">
                  <c:v>105.85</c:v>
                </c:pt>
                <c:pt idx="99">
                  <c:v>107.4</c:v>
                </c:pt>
                <c:pt idx="100">
                  <c:v>106.49</c:v>
                </c:pt>
                <c:pt idx="101">
                  <c:v>108.82</c:v>
                </c:pt>
                <c:pt idx="102">
                  <c:v>109.25</c:v>
                </c:pt>
                <c:pt idx="103">
                  <c:v>107.84</c:v>
                </c:pt>
                <c:pt idx="104">
                  <c:v>109.76</c:v>
                </c:pt>
                <c:pt idx="105">
                  <c:v>112.3</c:v>
                </c:pt>
                <c:pt idx="106">
                  <c:v>112.27</c:v>
                </c:pt>
                <c:pt idx="107">
                  <c:v>113.74</c:v>
                </c:pt>
                <c:pt idx="108">
                  <c:v>118.18</c:v>
                </c:pt>
                <c:pt idx="109">
                  <c:v>123.01</c:v>
                </c:pt>
                <c:pt idx="110">
                  <c:v>122.66</c:v>
                </c:pt>
                <c:pt idx="111">
                  <c:v>125.47</c:v>
                </c:pt>
                <c:pt idx="112">
                  <c:v>118.91</c:v>
                </c:pt>
                <c:pt idx="113">
                  <c:v>114.31</c:v>
                </c:pt>
                <c:pt idx="114">
                  <c:v>115.1</c:v>
                </c:pt>
                <c:pt idx="115">
                  <c:v>117.89</c:v>
                </c:pt>
                <c:pt idx="116">
                  <c:v>120.74</c:v>
                </c:pt>
                <c:pt idx="117">
                  <c:v>121.13</c:v>
                </c:pt>
                <c:pt idx="118">
                  <c:v>125.35</c:v>
                </c:pt>
                <c:pt idx="119">
                  <c:v>129.52000000000001</c:v>
                </c:pt>
                <c:pt idx="120">
                  <c:v>129.44999999999999</c:v>
                </c:pt>
                <c:pt idx="121">
                  <c:v>125.85</c:v>
                </c:pt>
                <c:pt idx="122">
                  <c:v>128.83000000000001</c:v>
                </c:pt>
                <c:pt idx="123">
                  <c:v>131.81</c:v>
                </c:pt>
                <c:pt idx="124">
                  <c:v>135.08000000000001</c:v>
                </c:pt>
                <c:pt idx="125">
                  <c:v>140.35</c:v>
                </c:pt>
                <c:pt idx="126">
                  <c:v>140.66</c:v>
                </c:pt>
                <c:pt idx="127">
                  <c:v>144.76</c:v>
                </c:pt>
                <c:pt idx="128">
                  <c:v>134.5</c:v>
                </c:pt>
                <c:pt idx="129">
                  <c:v>121.33</c:v>
                </c:pt>
                <c:pt idx="130">
                  <c:v>120.61</c:v>
                </c:pt>
                <c:pt idx="131">
                  <c:v>117.4</c:v>
                </c:pt>
                <c:pt idx="132">
                  <c:v>113.14</c:v>
                </c:pt>
                <c:pt idx="133">
                  <c:v>116.73</c:v>
                </c:pt>
                <c:pt idx="134">
                  <c:v>119.71</c:v>
                </c:pt>
                <c:pt idx="135">
                  <c:v>119.66</c:v>
                </c:pt>
                <c:pt idx="136">
                  <c:v>122.14</c:v>
                </c:pt>
                <c:pt idx="137">
                  <c:v>120.81</c:v>
                </c:pt>
                <c:pt idx="138">
                  <c:v>119.76</c:v>
                </c:pt>
                <c:pt idx="139">
                  <c:v>113.3</c:v>
                </c:pt>
                <c:pt idx="140">
                  <c:v>107.45</c:v>
                </c:pt>
                <c:pt idx="141">
                  <c:v>106</c:v>
                </c:pt>
                <c:pt idx="142">
                  <c:v>104.83</c:v>
                </c:pt>
                <c:pt idx="143">
                  <c:v>102.61</c:v>
                </c:pt>
                <c:pt idx="144">
                  <c:v>105.21</c:v>
                </c:pt>
                <c:pt idx="145">
                  <c:v>109.34</c:v>
                </c:pt>
                <c:pt idx="146">
                  <c:v>106.62</c:v>
                </c:pt>
                <c:pt idx="147">
                  <c:v>105.35</c:v>
                </c:pt>
                <c:pt idx="148">
                  <c:v>108.13</c:v>
                </c:pt>
                <c:pt idx="149">
                  <c:v>106.13</c:v>
                </c:pt>
                <c:pt idx="150">
                  <c:v>107.9</c:v>
                </c:pt>
                <c:pt idx="151">
                  <c:v>108.02</c:v>
                </c:pt>
                <c:pt idx="152">
                  <c:v>106.75</c:v>
                </c:pt>
                <c:pt idx="153">
                  <c:v>108.34</c:v>
                </c:pt>
                <c:pt idx="154">
                  <c:v>108.87</c:v>
                </c:pt>
                <c:pt idx="155">
                  <c:v>112.21</c:v>
                </c:pt>
                <c:pt idx="156">
                  <c:v>117.1</c:v>
                </c:pt>
                <c:pt idx="157">
                  <c:v>116.1</c:v>
                </c:pt>
                <c:pt idx="158">
                  <c:v>121.21</c:v>
                </c:pt>
                <c:pt idx="159">
                  <c:v>123.77</c:v>
                </c:pt>
                <c:pt idx="160">
                  <c:v>121.83</c:v>
                </c:pt>
                <c:pt idx="161">
                  <c:v>122.19</c:v>
                </c:pt>
                <c:pt idx="162">
                  <c:v>124.63</c:v>
                </c:pt>
                <c:pt idx="163">
                  <c:v>121.53</c:v>
                </c:pt>
                <c:pt idx="164">
                  <c:v>118.91</c:v>
                </c:pt>
                <c:pt idx="165">
                  <c:v>121.32</c:v>
                </c:pt>
                <c:pt idx="166">
                  <c:v>122.33</c:v>
                </c:pt>
                <c:pt idx="167">
                  <c:v>127.32</c:v>
                </c:pt>
                <c:pt idx="168">
                  <c:v>132.66</c:v>
                </c:pt>
                <c:pt idx="169">
                  <c:v>133.53</c:v>
                </c:pt>
                <c:pt idx="170">
                  <c:v>131.15</c:v>
                </c:pt>
                <c:pt idx="171">
                  <c:v>131.01</c:v>
                </c:pt>
                <c:pt idx="172">
                  <c:v>126.39</c:v>
                </c:pt>
                <c:pt idx="173">
                  <c:v>123.44</c:v>
                </c:pt>
                <c:pt idx="174">
                  <c:v>118.08</c:v>
                </c:pt>
                <c:pt idx="175">
                  <c:v>119.03</c:v>
                </c:pt>
                <c:pt idx="176">
                  <c:v>120.49</c:v>
                </c:pt>
                <c:pt idx="177">
                  <c:v>123.88</c:v>
                </c:pt>
                <c:pt idx="178">
                  <c:v>121.54</c:v>
                </c:pt>
                <c:pt idx="179">
                  <c:v>122.17</c:v>
                </c:pt>
                <c:pt idx="180">
                  <c:v>118.67</c:v>
                </c:pt>
                <c:pt idx="181">
                  <c:v>119.29</c:v>
                </c:pt>
                <c:pt idx="182">
                  <c:v>118.49</c:v>
                </c:pt>
                <c:pt idx="183">
                  <c:v>119.82</c:v>
                </c:pt>
                <c:pt idx="184">
                  <c:v>117.26</c:v>
                </c:pt>
                <c:pt idx="185">
                  <c:v>118.27</c:v>
                </c:pt>
                <c:pt idx="186">
                  <c:v>118.65</c:v>
                </c:pt>
                <c:pt idx="187">
                  <c:v>118.81</c:v>
                </c:pt>
                <c:pt idx="188">
                  <c:v>115.09</c:v>
                </c:pt>
                <c:pt idx="189">
                  <c:v>109.58</c:v>
                </c:pt>
                <c:pt idx="190">
                  <c:v>109.18</c:v>
                </c:pt>
                <c:pt idx="191">
                  <c:v>107.87</c:v>
                </c:pt>
                <c:pt idx="192">
                  <c:v>106.39</c:v>
                </c:pt>
                <c:pt idx="193">
                  <c:v>106.54</c:v>
                </c:pt>
                <c:pt idx="194">
                  <c:v>108.57</c:v>
                </c:pt>
                <c:pt idx="195">
                  <c:v>107.31</c:v>
                </c:pt>
                <c:pt idx="196">
                  <c:v>112.27</c:v>
                </c:pt>
                <c:pt idx="197">
                  <c:v>109.45</c:v>
                </c:pt>
                <c:pt idx="198">
                  <c:v>109.34</c:v>
                </c:pt>
                <c:pt idx="199">
                  <c:v>110.41</c:v>
                </c:pt>
                <c:pt idx="200">
                  <c:v>110.05</c:v>
                </c:pt>
                <c:pt idx="201">
                  <c:v>108.9</c:v>
                </c:pt>
                <c:pt idx="202">
                  <c:v>104.86</c:v>
                </c:pt>
                <c:pt idx="203">
                  <c:v>103.82</c:v>
                </c:pt>
                <c:pt idx="204">
                  <c:v>103.27</c:v>
                </c:pt>
                <c:pt idx="205">
                  <c:v>104.84</c:v>
                </c:pt>
                <c:pt idx="206">
                  <c:v>105.3</c:v>
                </c:pt>
                <c:pt idx="207">
                  <c:v>107.35</c:v>
                </c:pt>
                <c:pt idx="208">
                  <c:v>106.94</c:v>
                </c:pt>
                <c:pt idx="209">
                  <c:v>108.62</c:v>
                </c:pt>
                <c:pt idx="210">
                  <c:v>111.94</c:v>
                </c:pt>
                <c:pt idx="211">
                  <c:v>110.65</c:v>
                </c:pt>
                <c:pt idx="212">
                  <c:v>111.03</c:v>
                </c:pt>
                <c:pt idx="213">
                  <c:v>114.84</c:v>
                </c:pt>
                <c:pt idx="214">
                  <c:v>118.45</c:v>
                </c:pt>
                <c:pt idx="215">
                  <c:v>118.6</c:v>
                </c:pt>
                <c:pt idx="216">
                  <c:v>115.33</c:v>
                </c:pt>
                <c:pt idx="217">
                  <c:v>117.81</c:v>
                </c:pt>
                <c:pt idx="218">
                  <c:v>117.31</c:v>
                </c:pt>
                <c:pt idx="219">
                  <c:v>117.13</c:v>
                </c:pt>
                <c:pt idx="220">
                  <c:v>111.53</c:v>
                </c:pt>
                <c:pt idx="221">
                  <c:v>114.57</c:v>
                </c:pt>
                <c:pt idx="222">
                  <c:v>115.59</c:v>
                </c:pt>
                <c:pt idx="223">
                  <c:v>115.86</c:v>
                </c:pt>
                <c:pt idx="224">
                  <c:v>117.02</c:v>
                </c:pt>
                <c:pt idx="225">
                  <c:v>118.59</c:v>
                </c:pt>
                <c:pt idx="226">
                  <c:v>117.33</c:v>
                </c:pt>
                <c:pt idx="227">
                  <c:v>117.26</c:v>
                </c:pt>
                <c:pt idx="228">
                  <c:v>120.59</c:v>
                </c:pt>
                <c:pt idx="229">
                  <c:v>120.49</c:v>
                </c:pt>
                <c:pt idx="230">
                  <c:v>117.29</c:v>
                </c:pt>
                <c:pt idx="231">
                  <c:v>118.81</c:v>
                </c:pt>
                <c:pt idx="232">
                  <c:v>120.77</c:v>
                </c:pt>
                <c:pt idx="233">
                  <c:v>122.64</c:v>
                </c:pt>
                <c:pt idx="234">
                  <c:v>121.56</c:v>
                </c:pt>
                <c:pt idx="235">
                  <c:v>116.74</c:v>
                </c:pt>
                <c:pt idx="236">
                  <c:v>115.01</c:v>
                </c:pt>
                <c:pt idx="237">
                  <c:v>115.77</c:v>
                </c:pt>
                <c:pt idx="238">
                  <c:v>111.24</c:v>
                </c:pt>
                <c:pt idx="239">
                  <c:v>112.28</c:v>
                </c:pt>
                <c:pt idx="240">
                  <c:v>107.6</c:v>
                </c:pt>
                <c:pt idx="241">
                  <c:v>107.18</c:v>
                </c:pt>
                <c:pt idx="242">
                  <c:v>100.83</c:v>
                </c:pt>
                <c:pt idx="243">
                  <c:v>102.41</c:v>
                </c:pt>
                <c:pt idx="244">
                  <c:v>104.11</c:v>
                </c:pt>
                <c:pt idx="245">
                  <c:v>106.86</c:v>
                </c:pt>
                <c:pt idx="246">
                  <c:v>106.76</c:v>
                </c:pt>
                <c:pt idx="247">
                  <c:v>109.24</c:v>
                </c:pt>
                <c:pt idx="248">
                  <c:v>106.71</c:v>
                </c:pt>
                <c:pt idx="249">
                  <c:v>100.2</c:v>
                </c:pt>
                <c:pt idx="250">
                  <c:v>96.89</c:v>
                </c:pt>
                <c:pt idx="251">
                  <c:v>91.21</c:v>
                </c:pt>
                <c:pt idx="252">
                  <c:v>90.35</c:v>
                </c:pt>
                <c:pt idx="253">
                  <c:v>92.53</c:v>
                </c:pt>
                <c:pt idx="254">
                  <c:v>97.83</c:v>
                </c:pt>
                <c:pt idx="255">
                  <c:v>98.92</c:v>
                </c:pt>
                <c:pt idx="256">
                  <c:v>96.43</c:v>
                </c:pt>
                <c:pt idx="257">
                  <c:v>96.58</c:v>
                </c:pt>
                <c:pt idx="258">
                  <c:v>94.49</c:v>
                </c:pt>
                <c:pt idx="259">
                  <c:v>94.9</c:v>
                </c:pt>
                <c:pt idx="260">
                  <c:v>91.4</c:v>
                </c:pt>
                <c:pt idx="261">
                  <c:v>90.28</c:v>
                </c:pt>
                <c:pt idx="262">
                  <c:v>89.11</c:v>
                </c:pt>
                <c:pt idx="263">
                  <c:v>89.52</c:v>
                </c:pt>
                <c:pt idx="264">
                  <c:v>91.26</c:v>
                </c:pt>
                <c:pt idx="265">
                  <c:v>90.28</c:v>
                </c:pt>
                <c:pt idx="266">
                  <c:v>90.56</c:v>
                </c:pt>
                <c:pt idx="267">
                  <c:v>93.43</c:v>
                </c:pt>
                <c:pt idx="268">
                  <c:v>91.79</c:v>
                </c:pt>
                <c:pt idx="269">
                  <c:v>90.89</c:v>
                </c:pt>
                <c:pt idx="270">
                  <c:v>87.67</c:v>
                </c:pt>
                <c:pt idx="271">
                  <c:v>85.44</c:v>
                </c:pt>
                <c:pt idx="272">
                  <c:v>84.31</c:v>
                </c:pt>
                <c:pt idx="273">
                  <c:v>81.8</c:v>
                </c:pt>
                <c:pt idx="274">
                  <c:v>82.43</c:v>
                </c:pt>
                <c:pt idx="275">
                  <c:v>83.38</c:v>
                </c:pt>
                <c:pt idx="276">
                  <c:v>82.63</c:v>
                </c:pt>
                <c:pt idx="277">
                  <c:v>82.52</c:v>
                </c:pt>
                <c:pt idx="278">
                  <c:v>81.819999999999993</c:v>
                </c:pt>
                <c:pt idx="279">
                  <c:v>83.34</c:v>
                </c:pt>
                <c:pt idx="280">
                  <c:v>81.23</c:v>
                </c:pt>
                <c:pt idx="281">
                  <c:v>80.489999999999995</c:v>
                </c:pt>
                <c:pt idx="282">
                  <c:v>79.44</c:v>
                </c:pt>
                <c:pt idx="283">
                  <c:v>77.09</c:v>
                </c:pt>
                <c:pt idx="284">
                  <c:v>76.78</c:v>
                </c:pt>
                <c:pt idx="285">
                  <c:v>76.72</c:v>
                </c:pt>
                <c:pt idx="286">
                  <c:v>77.5</c:v>
                </c:pt>
                <c:pt idx="287">
                  <c:v>77.81</c:v>
                </c:pt>
                <c:pt idx="288">
                  <c:v>76.94</c:v>
                </c:pt>
                <c:pt idx="289">
                  <c:v>78.47</c:v>
                </c:pt>
                <c:pt idx="290">
                  <c:v>82.37</c:v>
                </c:pt>
                <c:pt idx="291">
                  <c:v>81.42</c:v>
                </c:pt>
                <c:pt idx="292">
                  <c:v>79.7</c:v>
                </c:pt>
                <c:pt idx="293">
                  <c:v>79.27</c:v>
                </c:pt>
                <c:pt idx="294">
                  <c:v>78.959999999999994</c:v>
                </c:pt>
                <c:pt idx="295">
                  <c:v>78.680000000000007</c:v>
                </c:pt>
                <c:pt idx="296">
                  <c:v>78.17</c:v>
                </c:pt>
                <c:pt idx="297">
                  <c:v>78.97</c:v>
                </c:pt>
                <c:pt idx="298">
                  <c:v>80.92</c:v>
                </c:pt>
                <c:pt idx="299">
                  <c:v>83.6</c:v>
                </c:pt>
                <c:pt idx="300">
                  <c:v>89.15</c:v>
                </c:pt>
                <c:pt idx="301">
                  <c:v>93.07</c:v>
                </c:pt>
                <c:pt idx="302">
                  <c:v>94.73</c:v>
                </c:pt>
                <c:pt idx="303">
                  <c:v>97.74</c:v>
                </c:pt>
                <c:pt idx="304">
                  <c:v>101.01</c:v>
                </c:pt>
                <c:pt idx="305">
                  <c:v>97.52</c:v>
                </c:pt>
                <c:pt idx="306">
                  <c:v>99.66</c:v>
                </c:pt>
                <c:pt idx="307">
                  <c:v>97.83</c:v>
                </c:pt>
                <c:pt idx="308">
                  <c:v>99.3</c:v>
                </c:pt>
                <c:pt idx="309">
                  <c:v>97.73</c:v>
                </c:pt>
                <c:pt idx="310">
                  <c:v>100.04</c:v>
                </c:pt>
                <c:pt idx="311">
                  <c:v>103.42</c:v>
                </c:pt>
                <c:pt idx="312">
                  <c:v>103.94</c:v>
                </c:pt>
                <c:pt idx="313">
                  <c:v>102.02</c:v>
                </c:pt>
                <c:pt idx="314">
                  <c:v>102.3</c:v>
                </c:pt>
                <c:pt idx="315">
                  <c:v>102.54</c:v>
                </c:pt>
                <c:pt idx="316">
                  <c:v>101.78</c:v>
                </c:pt>
                <c:pt idx="317">
                  <c:v>102.05</c:v>
                </c:pt>
                <c:pt idx="318">
                  <c:v>101.73</c:v>
                </c:pt>
                <c:pt idx="319">
                  <c:v>102.95</c:v>
                </c:pt>
                <c:pt idx="320">
                  <c:v>107.16</c:v>
                </c:pt>
                <c:pt idx="321">
                  <c:v>108.03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030720"/>
        <c:axId val="36036608"/>
      </c:lineChart>
      <c:catAx>
        <c:axId val="36018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60000" vert="horz"/>
          <a:lstStyle/>
          <a:p>
            <a:pPr>
              <a:defRPr/>
            </a:pPr>
            <a:endParaRPr lang="ko-KR"/>
          </a:p>
        </c:txPr>
        <c:crossAx val="36028800"/>
        <c:crosses val="autoZero"/>
        <c:auto val="0"/>
        <c:lblAlgn val="ctr"/>
        <c:lblOffset val="100"/>
        <c:tickLblSkip val="1"/>
        <c:tickMarkSkip val="60"/>
        <c:noMultiLvlLbl val="0"/>
      </c:catAx>
      <c:valAx>
        <c:axId val="36028800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ko-KR" dirty="0"/>
                  <a:t>(</a:t>
                </a:r>
                <a:r>
                  <a:rPr lang="en-US" dirty="0"/>
                  <a:t>%</a:t>
                </a:r>
                <a:r>
                  <a:rPr lang="ko-KR" dirty="0"/>
                  <a:t>)</a:t>
                </a:r>
              </a:p>
            </c:rich>
          </c:tx>
          <c:layout>
            <c:manualLayout>
              <c:xMode val="edge"/>
              <c:yMode val="edge"/>
              <c:x val="9.3136837625026597E-3"/>
              <c:y val="0.11214444019185024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36018816"/>
        <c:crosses val="autoZero"/>
        <c:crossBetween val="between"/>
      </c:valAx>
      <c:catAx>
        <c:axId val="360307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6036608"/>
        <c:crosses val="autoZero"/>
        <c:auto val="0"/>
        <c:lblAlgn val="ctr"/>
        <c:lblOffset val="100"/>
        <c:noMultiLvlLbl val="0"/>
      </c:catAx>
      <c:valAx>
        <c:axId val="36036608"/>
        <c:scaling>
          <c:orientation val="minMax"/>
          <c:min val="50"/>
        </c:scaling>
        <c:delete val="0"/>
        <c:axPos val="r"/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ko-KR"/>
                  <a:t>(</a:t>
                </a:r>
                <a:r>
                  <a:rPr lang="en-US"/>
                  <a:t>¥/$</a:t>
                </a:r>
                <a:r>
                  <a:rPr lang="ko-KR"/>
                  <a:t>)</a:t>
                </a:r>
              </a:p>
            </c:rich>
          </c:tx>
          <c:layout>
            <c:manualLayout>
              <c:xMode val="edge"/>
              <c:yMode val="edge"/>
              <c:x val="0.9203365964389586"/>
              <c:y val="0.11556106310267279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36030720"/>
        <c:crosses val="max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ko-K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656344923176745E-2"/>
          <c:y val="0.1935071038983846"/>
          <c:w val="0.88589047155622402"/>
          <c:h val="0.68692750350168275"/>
        </c:manualLayout>
      </c:layout>
      <c:lineChart>
        <c:grouping val="standard"/>
        <c:varyColors val="0"/>
        <c:ser>
          <c:idx val="0"/>
          <c:order val="0"/>
          <c:tx>
            <c:strRef>
              <c:f>'일본기업 수익률'!$G$9</c:f>
              <c:strCache>
                <c:ptCount val="1"/>
                <c:pt idx="0">
                  <c:v>전산업</c:v>
                </c:pt>
              </c:strCache>
            </c:strRef>
          </c:tx>
          <c:spPr>
            <a:ln>
              <a:prstDash val="sysDash"/>
            </a:ln>
          </c:spPr>
          <c:marker>
            <c:symbol val="none"/>
          </c:marker>
          <c:cat>
            <c:numRef>
              <c:f>'일본기업 수익률'!$F$10:$F$63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'일본기업 수익률'!$G$10:$G$63</c:f>
              <c:numCache>
                <c:formatCode>0.0_ </c:formatCode>
                <c:ptCount val="54"/>
                <c:pt idx="0">
                  <c:v>5.0114509382560453</c:v>
                </c:pt>
                <c:pt idx="1">
                  <c:v>4.6364348990008519</c:v>
                </c:pt>
                <c:pt idx="2">
                  <c:v>3.8923757673268589</c:v>
                </c:pt>
                <c:pt idx="3">
                  <c:v>3.94155890254329</c:v>
                </c:pt>
                <c:pt idx="4">
                  <c:v>3.5896360152565996</c:v>
                </c:pt>
                <c:pt idx="5">
                  <c:v>3.1790602313760457</c:v>
                </c:pt>
                <c:pt idx="6">
                  <c:v>3.7828235070725698</c:v>
                </c:pt>
                <c:pt idx="7">
                  <c:v>4.3594415159924953</c:v>
                </c:pt>
                <c:pt idx="8">
                  <c:v>4.3989129159451652</c:v>
                </c:pt>
                <c:pt idx="9">
                  <c:v>4.888045345660891</c:v>
                </c:pt>
                <c:pt idx="10">
                  <c:v>4.4594423716019369</c:v>
                </c:pt>
                <c:pt idx="11">
                  <c:v>3.3937462352024315</c:v>
                </c:pt>
                <c:pt idx="12">
                  <c:v>3.7146794434423915</c:v>
                </c:pt>
                <c:pt idx="13">
                  <c:v>4.9608953645636555</c:v>
                </c:pt>
                <c:pt idx="14">
                  <c:v>3.7477362379241796</c:v>
                </c:pt>
                <c:pt idx="15">
                  <c:v>2.097192844657795</c:v>
                </c:pt>
                <c:pt idx="16">
                  <c:v>2.7329248441927176</c:v>
                </c:pt>
                <c:pt idx="17">
                  <c:v>2.8016164164918744</c:v>
                </c:pt>
                <c:pt idx="18">
                  <c:v>3.264759135542016</c:v>
                </c:pt>
                <c:pt idx="19">
                  <c:v>3.806041265858183</c:v>
                </c:pt>
                <c:pt idx="20">
                  <c:v>3.9046063856432731</c:v>
                </c:pt>
                <c:pt idx="21">
                  <c:v>3.22894010223327</c:v>
                </c:pt>
                <c:pt idx="22">
                  <c:v>2.9617713698469057</c:v>
                </c:pt>
                <c:pt idx="23">
                  <c:v>2.9490442089766478</c:v>
                </c:pt>
                <c:pt idx="24">
                  <c:v>3.2584674281790496</c:v>
                </c:pt>
                <c:pt idx="25">
                  <c:v>3.0610508408937775</c:v>
                </c:pt>
                <c:pt idx="26">
                  <c:v>2.8988135975093403</c:v>
                </c:pt>
                <c:pt idx="27">
                  <c:v>3.2946312419723318</c:v>
                </c:pt>
                <c:pt idx="28">
                  <c:v>3.7346709015514521</c:v>
                </c:pt>
                <c:pt idx="29">
                  <c:v>3.6684409873717181</c:v>
                </c:pt>
                <c:pt idx="30">
                  <c:v>3.3346165641224368</c:v>
                </c:pt>
                <c:pt idx="31">
                  <c:v>2.7163821659998866</c:v>
                </c:pt>
                <c:pt idx="32">
                  <c:v>1.9368052570107919</c:v>
                </c:pt>
                <c:pt idx="33">
                  <c:v>1.4334500952601783</c:v>
                </c:pt>
                <c:pt idx="34">
                  <c:v>1.4482993596069007</c:v>
                </c:pt>
                <c:pt idx="35">
                  <c:v>1.7155163215570577</c:v>
                </c:pt>
                <c:pt idx="36">
                  <c:v>1.8422356084757876</c:v>
                </c:pt>
                <c:pt idx="37">
                  <c:v>1.7255704479551275</c:v>
                </c:pt>
                <c:pt idx="38">
                  <c:v>0.90426839150637706</c:v>
                </c:pt>
                <c:pt idx="39">
                  <c:v>0.983928464143766</c:v>
                </c:pt>
                <c:pt idx="40">
                  <c:v>1.5794905293452917</c:v>
                </c:pt>
                <c:pt idx="41">
                  <c:v>0.56940054949442642</c:v>
                </c:pt>
                <c:pt idx="42">
                  <c:v>1.5578502148012279</c:v>
                </c:pt>
                <c:pt idx="43">
                  <c:v>2.2379516771624002</c:v>
                </c:pt>
                <c:pt idx="44">
                  <c:v>2.5694713374319824</c:v>
                </c:pt>
                <c:pt idx="45">
                  <c:v>3.2306424703078402</c:v>
                </c:pt>
                <c:pt idx="46">
                  <c:v>3.5221783116609089</c:v>
                </c:pt>
                <c:pt idx="47">
                  <c:v>3.4617610454292937</c:v>
                </c:pt>
                <c:pt idx="48">
                  <c:v>1.577329021301356</c:v>
                </c:pt>
                <c:pt idx="49">
                  <c:v>1.575700144019341</c:v>
                </c:pt>
                <c:pt idx="50">
                  <c:v>2.3563786354265703</c:v>
                </c:pt>
                <c:pt idx="51">
                  <c:v>2.4733295051104913</c:v>
                </c:pt>
                <c:pt idx="52">
                  <c:v>2.763127677533753</c:v>
                </c:pt>
                <c:pt idx="53">
                  <c:v>3.7016371539771304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'일본기업 수익률'!$H$9</c:f>
              <c:strCache>
                <c:ptCount val="1"/>
                <c:pt idx="0">
                  <c:v>제조업</c:v>
                </c:pt>
              </c:strCache>
            </c:strRef>
          </c:tx>
          <c:marker>
            <c:symbol val="none"/>
          </c:marker>
          <c:cat>
            <c:numRef>
              <c:f>'일본기업 수익률'!$F$10:$F$63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'일본기업 수익률'!$H$10:$H$63</c:f>
              <c:numCache>
                <c:formatCode>0.0_ </c:formatCode>
                <c:ptCount val="54"/>
                <c:pt idx="0">
                  <c:v>6.8125155534960582</c:v>
                </c:pt>
                <c:pt idx="1">
                  <c:v>6.1907167031135133</c:v>
                </c:pt>
                <c:pt idx="2">
                  <c:v>4.8458443123450223</c:v>
                </c:pt>
                <c:pt idx="3">
                  <c:v>4.7749088553400227</c:v>
                </c:pt>
                <c:pt idx="4">
                  <c:v>4.2714683464030889</c:v>
                </c:pt>
                <c:pt idx="5">
                  <c:v>3.517407170196174</c:v>
                </c:pt>
                <c:pt idx="6">
                  <c:v>4.6351187406087311</c:v>
                </c:pt>
                <c:pt idx="7">
                  <c:v>5.6392081588924432</c:v>
                </c:pt>
                <c:pt idx="8">
                  <c:v>5.723101424184267</c:v>
                </c:pt>
                <c:pt idx="9">
                  <c:v>6.2339132391508167</c:v>
                </c:pt>
                <c:pt idx="10">
                  <c:v>5.5028048739107067</c:v>
                </c:pt>
                <c:pt idx="11">
                  <c:v>3.6992418559526175</c:v>
                </c:pt>
                <c:pt idx="12">
                  <c:v>4.3569177592620019</c:v>
                </c:pt>
                <c:pt idx="13">
                  <c:v>6.4076732383665833</c:v>
                </c:pt>
                <c:pt idx="14">
                  <c:v>4.4585873951282728</c:v>
                </c:pt>
                <c:pt idx="15">
                  <c:v>1.8592889922508689</c:v>
                </c:pt>
                <c:pt idx="16">
                  <c:v>3.1273397094519777</c:v>
                </c:pt>
                <c:pt idx="17">
                  <c:v>3.3482523355080702</c:v>
                </c:pt>
                <c:pt idx="18">
                  <c:v>3.9606553780047822</c:v>
                </c:pt>
                <c:pt idx="19">
                  <c:v>5.300059176148725</c:v>
                </c:pt>
                <c:pt idx="20">
                  <c:v>5.0980641282750918</c:v>
                </c:pt>
                <c:pt idx="21">
                  <c:v>4.2629039635865418</c:v>
                </c:pt>
                <c:pt idx="22">
                  <c:v>3.9541399748073776</c:v>
                </c:pt>
                <c:pt idx="23">
                  <c:v>4.0866110013571806</c:v>
                </c:pt>
                <c:pt idx="24">
                  <c:v>4.7417104167919595</c:v>
                </c:pt>
                <c:pt idx="25">
                  <c:v>4.400324474358535</c:v>
                </c:pt>
                <c:pt idx="26">
                  <c:v>3.6025658921376706</c:v>
                </c:pt>
                <c:pt idx="27">
                  <c:v>4.4939156954001591</c:v>
                </c:pt>
                <c:pt idx="28">
                  <c:v>5.388295238093689</c:v>
                </c:pt>
                <c:pt idx="29">
                  <c:v>5.2672252246049398</c:v>
                </c:pt>
                <c:pt idx="30">
                  <c:v>4.8100602432667623</c:v>
                </c:pt>
                <c:pt idx="31">
                  <c:v>3.864254656659833</c:v>
                </c:pt>
                <c:pt idx="32">
                  <c:v>2.6902569822989513</c:v>
                </c:pt>
                <c:pt idx="33">
                  <c:v>1.901522623688946</c:v>
                </c:pt>
                <c:pt idx="34">
                  <c:v>2.2157870463117706</c:v>
                </c:pt>
                <c:pt idx="35">
                  <c:v>2.9076544309704735</c:v>
                </c:pt>
                <c:pt idx="36">
                  <c:v>3.2388936800310288</c:v>
                </c:pt>
                <c:pt idx="37">
                  <c:v>2.9698694060735913</c:v>
                </c:pt>
                <c:pt idx="38">
                  <c:v>1.4506139133379949</c:v>
                </c:pt>
                <c:pt idx="39">
                  <c:v>1.3507980102404666</c:v>
                </c:pt>
                <c:pt idx="40">
                  <c:v>2.3858277221330408</c:v>
                </c:pt>
                <c:pt idx="41">
                  <c:v>0.64312382881007291</c:v>
                </c:pt>
                <c:pt idx="42">
                  <c:v>2.0262398341294037</c:v>
                </c:pt>
                <c:pt idx="43">
                  <c:v>3.0385428082109045</c:v>
                </c:pt>
                <c:pt idx="44">
                  <c:v>3.9931411964597654</c:v>
                </c:pt>
                <c:pt idx="45">
                  <c:v>4.5323730569020544</c:v>
                </c:pt>
                <c:pt idx="46">
                  <c:v>4.9895620229249973</c:v>
                </c:pt>
                <c:pt idx="47">
                  <c:v>4.8524117502080735</c:v>
                </c:pt>
                <c:pt idx="48">
                  <c:v>0.60905683186714987</c:v>
                </c:pt>
                <c:pt idx="49">
                  <c:v>1.3608713468255544</c:v>
                </c:pt>
                <c:pt idx="50">
                  <c:v>2.9141274919618398</c:v>
                </c:pt>
                <c:pt idx="51">
                  <c:v>2.6001588851798165</c:v>
                </c:pt>
                <c:pt idx="52">
                  <c:v>2.7585914498043835</c:v>
                </c:pt>
                <c:pt idx="53">
                  <c:v>4.8088572141985511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595200"/>
        <c:axId val="36596736"/>
      </c:lineChart>
      <c:catAx>
        <c:axId val="36595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6596736"/>
        <c:crosses val="autoZero"/>
        <c:auto val="1"/>
        <c:lblAlgn val="ctr"/>
        <c:lblOffset val="100"/>
        <c:tickLblSkip val="10"/>
        <c:tickMarkSkip val="1"/>
        <c:noMultiLvlLbl val="0"/>
      </c:catAx>
      <c:valAx>
        <c:axId val="36596736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9954309167077657E-4"/>
              <c:y val="7.9860424749240488E-2"/>
            </c:manualLayout>
          </c:layout>
          <c:overlay val="0"/>
        </c:title>
        <c:numFmt formatCode="0.0_ " sourceLinked="1"/>
        <c:majorTickMark val="out"/>
        <c:minorTickMark val="none"/>
        <c:tickLblPos val="nextTo"/>
        <c:crossAx val="365952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29213483146067"/>
          <c:y val="0.16737826302063682"/>
          <c:w val="0.21972534332084895"/>
          <c:h val="0.1540610299111971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356955380577424E-2"/>
          <c:y val="0.157558851655171"/>
          <c:w val="0.89649289099526064"/>
          <c:h val="0.68907688864473349"/>
        </c:manualLayout>
      </c:layout>
      <c:lineChart>
        <c:grouping val="standard"/>
        <c:varyColors val="0"/>
        <c:ser>
          <c:idx val="0"/>
          <c:order val="0"/>
          <c:tx>
            <c:strRef>
              <c:f>Sheet3!$F$3</c:f>
              <c:strCache>
                <c:ptCount val="1"/>
                <c:pt idx="0">
                  <c:v>무담보 콜금리</c:v>
                </c:pt>
              </c:strCache>
            </c:strRef>
          </c:tx>
          <c:spPr>
            <a:ln>
              <a:prstDash val="sysDot"/>
            </a:ln>
          </c:spPr>
          <c:marker>
            <c:symbol val="none"/>
          </c:marker>
          <c:cat>
            <c:numRef>
              <c:f>Sheet3!$E$4:$E$33</c:f>
              <c:numCache>
                <c:formatCode>General</c:formatCode>
                <c:ptCount val="30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</c:numCache>
            </c:numRef>
          </c:cat>
          <c:val>
            <c:numRef>
              <c:f>Sheet3!$F$4:$F$33</c:f>
              <c:numCache>
                <c:formatCode>General</c:formatCode>
                <c:ptCount val="30"/>
                <c:pt idx="0">
                  <c:v>6.7009777777777799</c:v>
                </c:pt>
                <c:pt idx="1">
                  <c:v>4.44241666666667</c:v>
                </c:pt>
                <c:pt idx="2">
                  <c:v>3.5403416666666701</c:v>
                </c:pt>
                <c:pt idx="3">
                  <c:v>3.9572241666666699</c:v>
                </c:pt>
                <c:pt idx="4">
                  <c:v>5.7432100000000004</c:v>
                </c:pt>
                <c:pt idx="5">
                  <c:v>7.7655508333333296</c:v>
                </c:pt>
                <c:pt idx="6">
                  <c:v>6.8928133333333301</c:v>
                </c:pt>
                <c:pt idx="7">
                  <c:v>4.1227875000000003</c:v>
                </c:pt>
                <c:pt idx="8">
                  <c:v>2.7596474999999998</c:v>
                </c:pt>
                <c:pt idx="9">
                  <c:v>2.1819375000000001</c:v>
                </c:pt>
                <c:pt idx="10">
                  <c:v>0.77458333333333396</c:v>
                </c:pt>
                <c:pt idx="11">
                  <c:v>0.48</c:v>
                </c:pt>
                <c:pt idx="12">
                  <c:v>0.46833333333333299</c:v>
                </c:pt>
                <c:pt idx="13">
                  <c:v>0.30083333333333301</c:v>
                </c:pt>
                <c:pt idx="14">
                  <c:v>2.66666666666667E-2</c:v>
                </c:pt>
                <c:pt idx="15">
                  <c:v>0.15333333333333299</c:v>
                </c:pt>
                <c:pt idx="16">
                  <c:v>8.0000000000000002E-3</c:v>
                </c:pt>
                <c:pt idx="17">
                  <c:v>1.91666666666667E-3</c:v>
                </c:pt>
                <c:pt idx="18">
                  <c:v>1.08333333333333E-3</c:v>
                </c:pt>
                <c:pt idx="19">
                  <c:v>9.1666666666666697E-4</c:v>
                </c:pt>
                <c:pt idx="20">
                  <c:v>1.08333333333333E-3</c:v>
                </c:pt>
                <c:pt idx="21">
                  <c:v>0.21858333333333299</c:v>
                </c:pt>
                <c:pt idx="22">
                  <c:v>0.50466666666666704</c:v>
                </c:pt>
                <c:pt idx="23">
                  <c:v>0.36266666666666703</c:v>
                </c:pt>
                <c:pt idx="24">
                  <c:v>0.102166666666667</c:v>
                </c:pt>
                <c:pt idx="25">
                  <c:v>9.0916666666666604E-2</c:v>
                </c:pt>
                <c:pt idx="26">
                  <c:v>7.6583333333333295E-2</c:v>
                </c:pt>
                <c:pt idx="27">
                  <c:v>8.25833333333333E-2</c:v>
                </c:pt>
                <c:pt idx="28">
                  <c:v>7.2999999999999995E-2</c:v>
                </c:pt>
                <c:pt idx="29">
                  <c:v>6.7000000000000004E-2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Sheet3!$G$3</c:f>
              <c:strCache>
                <c:ptCount val="1"/>
                <c:pt idx="0">
                  <c:v>수익률(전산업 ROA)</c:v>
                </c:pt>
              </c:strCache>
            </c:strRef>
          </c:tx>
          <c:marker>
            <c:symbol val="none"/>
          </c:marker>
          <c:cat>
            <c:numRef>
              <c:f>Sheet3!$E$4:$E$33</c:f>
              <c:numCache>
                <c:formatCode>General</c:formatCode>
                <c:ptCount val="30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</c:numCache>
            </c:numRef>
          </c:cat>
          <c:val>
            <c:numRef>
              <c:f>Sheet3!$G$4:$G$33</c:f>
              <c:numCache>
                <c:formatCode>General</c:formatCode>
                <c:ptCount val="30"/>
                <c:pt idx="0">
                  <c:v>3.0610508408937775</c:v>
                </c:pt>
                <c:pt idx="1">
                  <c:v>2.8988135975093403</c:v>
                </c:pt>
                <c:pt idx="2">
                  <c:v>3.2946312419723318</c:v>
                </c:pt>
                <c:pt idx="3">
                  <c:v>3.7346709015514521</c:v>
                </c:pt>
                <c:pt idx="4">
                  <c:v>3.6684409873717181</c:v>
                </c:pt>
                <c:pt idx="5">
                  <c:v>3.3346165641224368</c:v>
                </c:pt>
                <c:pt idx="6">
                  <c:v>2.7163821659998866</c:v>
                </c:pt>
                <c:pt idx="7">
                  <c:v>1.9368052570107919</c:v>
                </c:pt>
                <c:pt idx="8">
                  <c:v>1.4334500952601783</c:v>
                </c:pt>
                <c:pt idx="9">
                  <c:v>1.4482993596069007</c:v>
                </c:pt>
                <c:pt idx="10">
                  <c:v>1.7155163215570577</c:v>
                </c:pt>
                <c:pt idx="11">
                  <c:v>1.8422356084757876</c:v>
                </c:pt>
                <c:pt idx="12">
                  <c:v>1.7255704479551275</c:v>
                </c:pt>
                <c:pt idx="13">
                  <c:v>0.90426839150637706</c:v>
                </c:pt>
                <c:pt idx="14">
                  <c:v>0.983928464143766</c:v>
                </c:pt>
                <c:pt idx="15">
                  <c:v>1.5794905293452917</c:v>
                </c:pt>
                <c:pt idx="16">
                  <c:v>0.56940054949442642</c:v>
                </c:pt>
                <c:pt idx="17">
                  <c:v>1.5578502148012279</c:v>
                </c:pt>
                <c:pt idx="18">
                  <c:v>2.2379516771624002</c:v>
                </c:pt>
                <c:pt idx="19">
                  <c:v>2.5694713374319824</c:v>
                </c:pt>
                <c:pt idx="20">
                  <c:v>3.2306424703078402</c:v>
                </c:pt>
                <c:pt idx="21">
                  <c:v>3.5221783116609089</c:v>
                </c:pt>
                <c:pt idx="22">
                  <c:v>3.4617610454292937</c:v>
                </c:pt>
                <c:pt idx="23">
                  <c:v>1.577329021301356</c:v>
                </c:pt>
                <c:pt idx="24">
                  <c:v>1.575700144019341</c:v>
                </c:pt>
                <c:pt idx="25">
                  <c:v>2.3563786354265703</c:v>
                </c:pt>
                <c:pt idx="26">
                  <c:v>2.4733295051104913</c:v>
                </c:pt>
                <c:pt idx="27">
                  <c:v>2.763127677533753</c:v>
                </c:pt>
                <c:pt idx="28">
                  <c:v>3.7016371539771304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691968"/>
        <c:axId val="36693504"/>
      </c:lineChart>
      <c:catAx>
        <c:axId val="36691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6693504"/>
        <c:crosses val="autoZero"/>
        <c:auto val="1"/>
        <c:lblAlgn val="ctr"/>
        <c:lblOffset val="100"/>
        <c:tickLblSkip val="4"/>
        <c:noMultiLvlLbl val="0"/>
      </c:catAx>
      <c:valAx>
        <c:axId val="36693504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8609688352062782E-3"/>
              <c:y val="3.63095892083257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66919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4372222222222221"/>
          <c:y val="0.18480132691746864"/>
          <c:w val="0.44909156497617886"/>
          <c:h val="0.2811296262385806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121549181853532E-2"/>
          <c:y val="0.1560720699386261"/>
          <c:w val="0.91039488497423116"/>
          <c:h val="0.69651530400805162"/>
        </c:manualLayout>
      </c:layout>
      <c:lineChart>
        <c:grouping val="standard"/>
        <c:varyColors val="0"/>
        <c:ser>
          <c:idx val="0"/>
          <c:order val="0"/>
          <c:tx>
            <c:strRef>
              <c:f>'[개업 폐업 업데이트2.xls]Sheet1'!$C$3</c:f>
              <c:strCache>
                <c:ptCount val="1"/>
                <c:pt idx="0">
                  <c:v>회사창업률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strRef>
              <c:f>'[개업 폐업 업데이트2.xls]Sheet1'!$B$4:$B$60</c:f>
              <c:strCache>
                <c:ptCount val="57"/>
                <c:pt idx="0">
                  <c:v>55</c:v>
                </c:pt>
                <c:pt idx="1">
                  <c:v>56</c:v>
                </c:pt>
                <c:pt idx="2">
                  <c:v>57</c:v>
                </c:pt>
                <c:pt idx="3">
                  <c:v>58</c:v>
                </c:pt>
                <c:pt idx="4">
                  <c:v>59</c:v>
                </c:pt>
                <c:pt idx="5">
                  <c:v>60</c:v>
                </c:pt>
                <c:pt idx="6">
                  <c:v>61</c:v>
                </c:pt>
                <c:pt idx="7">
                  <c:v>62</c:v>
                </c:pt>
                <c:pt idx="8">
                  <c:v>63</c:v>
                </c:pt>
                <c:pt idx="9">
                  <c:v>64</c:v>
                </c:pt>
                <c:pt idx="10">
                  <c:v>65</c:v>
                </c:pt>
                <c:pt idx="11">
                  <c:v>66</c:v>
                </c:pt>
                <c:pt idx="12">
                  <c:v>67</c:v>
                </c:pt>
                <c:pt idx="13">
                  <c:v>68</c:v>
                </c:pt>
                <c:pt idx="14">
                  <c:v>69</c:v>
                </c:pt>
                <c:pt idx="15">
                  <c:v>70</c:v>
                </c:pt>
                <c:pt idx="16">
                  <c:v>71</c:v>
                </c:pt>
                <c:pt idx="17">
                  <c:v>72</c:v>
                </c:pt>
                <c:pt idx="18">
                  <c:v>73</c:v>
                </c:pt>
                <c:pt idx="19">
                  <c:v>74</c:v>
                </c:pt>
                <c:pt idx="20">
                  <c:v>75</c:v>
                </c:pt>
                <c:pt idx="21">
                  <c:v>76</c:v>
                </c:pt>
                <c:pt idx="22">
                  <c:v>77</c:v>
                </c:pt>
                <c:pt idx="23">
                  <c:v>78</c:v>
                </c:pt>
                <c:pt idx="24">
                  <c:v>79</c:v>
                </c:pt>
                <c:pt idx="25">
                  <c:v>80</c:v>
                </c:pt>
                <c:pt idx="26">
                  <c:v>81</c:v>
                </c:pt>
                <c:pt idx="27">
                  <c:v>82</c:v>
                </c:pt>
                <c:pt idx="28">
                  <c:v>83</c:v>
                </c:pt>
                <c:pt idx="29">
                  <c:v>84</c:v>
                </c:pt>
                <c:pt idx="30">
                  <c:v>85</c:v>
                </c:pt>
                <c:pt idx="31">
                  <c:v>86</c:v>
                </c:pt>
                <c:pt idx="32">
                  <c:v>87</c:v>
                </c:pt>
                <c:pt idx="33">
                  <c:v>88</c:v>
                </c:pt>
                <c:pt idx="34">
                  <c:v>89</c:v>
                </c:pt>
                <c:pt idx="35">
                  <c:v>90</c:v>
                </c:pt>
                <c:pt idx="36">
                  <c:v>91</c:v>
                </c:pt>
                <c:pt idx="37">
                  <c:v>92</c:v>
                </c:pt>
                <c:pt idx="38">
                  <c:v>93</c:v>
                </c:pt>
                <c:pt idx="39">
                  <c:v>94</c:v>
                </c:pt>
                <c:pt idx="40">
                  <c:v>95</c:v>
                </c:pt>
                <c:pt idx="41">
                  <c:v>96</c:v>
                </c:pt>
                <c:pt idx="42">
                  <c:v>97</c:v>
                </c:pt>
                <c:pt idx="43">
                  <c:v>98</c:v>
                </c:pt>
                <c:pt idx="44">
                  <c:v>99</c:v>
                </c:pt>
                <c:pt idx="45">
                  <c:v>00</c:v>
                </c:pt>
                <c:pt idx="46">
                  <c:v>01</c:v>
                </c:pt>
                <c:pt idx="47">
                  <c:v>02</c:v>
                </c:pt>
                <c:pt idx="48">
                  <c:v>03</c:v>
                </c:pt>
                <c:pt idx="49">
                  <c:v>04</c:v>
                </c:pt>
                <c:pt idx="50">
                  <c:v>05</c:v>
                </c:pt>
                <c:pt idx="51">
                  <c:v>06</c:v>
                </c:pt>
                <c:pt idx="52">
                  <c:v>07</c:v>
                </c:pt>
                <c:pt idx="53">
                  <c:v>08</c:v>
                </c:pt>
                <c:pt idx="54">
                  <c:v>09</c:v>
                </c:pt>
                <c:pt idx="55">
                  <c:v>10</c:v>
                </c:pt>
                <c:pt idx="56">
                  <c:v>11</c:v>
                </c:pt>
              </c:strCache>
            </c:strRef>
          </c:cat>
          <c:val>
            <c:numRef>
              <c:f>'[개업 폐업 업데이트2.xls]Sheet1'!$C$4:$C$60</c:f>
              <c:numCache>
                <c:formatCode>General</c:formatCode>
                <c:ptCount val="57"/>
                <c:pt idx="0">
                  <c:v>19.600000000000001</c:v>
                </c:pt>
                <c:pt idx="1">
                  <c:v>12.5</c:v>
                </c:pt>
                <c:pt idx="2">
                  <c:v>12.4</c:v>
                </c:pt>
                <c:pt idx="3">
                  <c:v>12.2</c:v>
                </c:pt>
                <c:pt idx="4">
                  <c:v>12</c:v>
                </c:pt>
                <c:pt idx="5">
                  <c:v>12.4</c:v>
                </c:pt>
                <c:pt idx="6">
                  <c:v>12.1</c:v>
                </c:pt>
                <c:pt idx="7">
                  <c:v>11</c:v>
                </c:pt>
                <c:pt idx="8">
                  <c:v>11.5</c:v>
                </c:pt>
                <c:pt idx="9">
                  <c:v>11.1</c:v>
                </c:pt>
                <c:pt idx="10">
                  <c:v>10.1</c:v>
                </c:pt>
                <c:pt idx="11">
                  <c:v>10.9</c:v>
                </c:pt>
                <c:pt idx="12">
                  <c:v>11.1</c:v>
                </c:pt>
                <c:pt idx="13">
                  <c:v>9.3000000000000007</c:v>
                </c:pt>
                <c:pt idx="14">
                  <c:v>9.9</c:v>
                </c:pt>
                <c:pt idx="15">
                  <c:v>10</c:v>
                </c:pt>
                <c:pt idx="16">
                  <c:v>10</c:v>
                </c:pt>
                <c:pt idx="17">
                  <c:v>10.7</c:v>
                </c:pt>
                <c:pt idx="18">
                  <c:v>10.6</c:v>
                </c:pt>
                <c:pt idx="19">
                  <c:v>8</c:v>
                </c:pt>
                <c:pt idx="20">
                  <c:v>7.5</c:v>
                </c:pt>
                <c:pt idx="21">
                  <c:v>7.7</c:v>
                </c:pt>
                <c:pt idx="22">
                  <c:v>7.2</c:v>
                </c:pt>
                <c:pt idx="23">
                  <c:v>6.3</c:v>
                </c:pt>
                <c:pt idx="24">
                  <c:v>6.8</c:v>
                </c:pt>
                <c:pt idx="25">
                  <c:v>6.3</c:v>
                </c:pt>
                <c:pt idx="26">
                  <c:v>5.9</c:v>
                </c:pt>
                <c:pt idx="27">
                  <c:v>5.5</c:v>
                </c:pt>
                <c:pt idx="28">
                  <c:v>5.5</c:v>
                </c:pt>
                <c:pt idx="29">
                  <c:v>5.8</c:v>
                </c:pt>
                <c:pt idx="30">
                  <c:v>5.7</c:v>
                </c:pt>
                <c:pt idx="31">
                  <c:v>5.5</c:v>
                </c:pt>
                <c:pt idx="32">
                  <c:v>6</c:v>
                </c:pt>
                <c:pt idx="33">
                  <c:v>7</c:v>
                </c:pt>
                <c:pt idx="34">
                  <c:v>8</c:v>
                </c:pt>
                <c:pt idx="35">
                  <c:v>8.1</c:v>
                </c:pt>
                <c:pt idx="36">
                  <c:v>7.6</c:v>
                </c:pt>
                <c:pt idx="37">
                  <c:v>4.5</c:v>
                </c:pt>
                <c:pt idx="38">
                  <c:v>3.9</c:v>
                </c:pt>
                <c:pt idx="39">
                  <c:v>3.6</c:v>
                </c:pt>
                <c:pt idx="40">
                  <c:v>3.6</c:v>
                </c:pt>
                <c:pt idx="41">
                  <c:v>3.9</c:v>
                </c:pt>
                <c:pt idx="42">
                  <c:v>3.5</c:v>
                </c:pt>
                <c:pt idx="43">
                  <c:v>3.1</c:v>
                </c:pt>
                <c:pt idx="44">
                  <c:v>3.3</c:v>
                </c:pt>
                <c:pt idx="45">
                  <c:v>3.6</c:v>
                </c:pt>
                <c:pt idx="46">
                  <c:v>3.3</c:v>
                </c:pt>
                <c:pt idx="47">
                  <c:v>3.2</c:v>
                </c:pt>
                <c:pt idx="48">
                  <c:v>3.4</c:v>
                </c:pt>
                <c:pt idx="49">
                  <c:v>3.7</c:v>
                </c:pt>
                <c:pt idx="50">
                  <c:v>3.7</c:v>
                </c:pt>
                <c:pt idx="51">
                  <c:v>4.0999999999999996</c:v>
                </c:pt>
                <c:pt idx="52">
                  <c:v>3.6</c:v>
                </c:pt>
                <c:pt idx="53">
                  <c:v>3.2</c:v>
                </c:pt>
                <c:pt idx="54">
                  <c:v>3</c:v>
                </c:pt>
                <c:pt idx="55">
                  <c:v>3.4</c:v>
                </c:pt>
                <c:pt idx="56">
                  <c:v>3.5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'[개업 폐업 업데이트2.xls]Sheet1'!$D$3</c:f>
              <c:strCache>
                <c:ptCount val="1"/>
                <c:pt idx="0">
                  <c:v>회사폐업률</c:v>
                </c:pt>
              </c:strCache>
            </c:strRef>
          </c:tx>
          <c:spPr>
            <a:ln>
              <a:solidFill>
                <a:srgbClr val="0070C0"/>
              </a:solidFill>
              <a:prstDash val="sysDot"/>
            </a:ln>
          </c:spPr>
          <c:marker>
            <c:symbol val="none"/>
          </c:marker>
          <c:cat>
            <c:strRef>
              <c:f>'[개업 폐업 업데이트2.xls]Sheet1'!$B$4:$B$60</c:f>
              <c:strCache>
                <c:ptCount val="57"/>
                <c:pt idx="0">
                  <c:v>55</c:v>
                </c:pt>
                <c:pt idx="1">
                  <c:v>56</c:v>
                </c:pt>
                <c:pt idx="2">
                  <c:v>57</c:v>
                </c:pt>
                <c:pt idx="3">
                  <c:v>58</c:v>
                </c:pt>
                <c:pt idx="4">
                  <c:v>59</c:v>
                </c:pt>
                <c:pt idx="5">
                  <c:v>60</c:v>
                </c:pt>
                <c:pt idx="6">
                  <c:v>61</c:v>
                </c:pt>
                <c:pt idx="7">
                  <c:v>62</c:v>
                </c:pt>
                <c:pt idx="8">
                  <c:v>63</c:v>
                </c:pt>
                <c:pt idx="9">
                  <c:v>64</c:v>
                </c:pt>
                <c:pt idx="10">
                  <c:v>65</c:v>
                </c:pt>
                <c:pt idx="11">
                  <c:v>66</c:v>
                </c:pt>
                <c:pt idx="12">
                  <c:v>67</c:v>
                </c:pt>
                <c:pt idx="13">
                  <c:v>68</c:v>
                </c:pt>
                <c:pt idx="14">
                  <c:v>69</c:v>
                </c:pt>
                <c:pt idx="15">
                  <c:v>70</c:v>
                </c:pt>
                <c:pt idx="16">
                  <c:v>71</c:v>
                </c:pt>
                <c:pt idx="17">
                  <c:v>72</c:v>
                </c:pt>
                <c:pt idx="18">
                  <c:v>73</c:v>
                </c:pt>
                <c:pt idx="19">
                  <c:v>74</c:v>
                </c:pt>
                <c:pt idx="20">
                  <c:v>75</c:v>
                </c:pt>
                <c:pt idx="21">
                  <c:v>76</c:v>
                </c:pt>
                <c:pt idx="22">
                  <c:v>77</c:v>
                </c:pt>
                <c:pt idx="23">
                  <c:v>78</c:v>
                </c:pt>
                <c:pt idx="24">
                  <c:v>79</c:v>
                </c:pt>
                <c:pt idx="25">
                  <c:v>80</c:v>
                </c:pt>
                <c:pt idx="26">
                  <c:v>81</c:v>
                </c:pt>
                <c:pt idx="27">
                  <c:v>82</c:v>
                </c:pt>
                <c:pt idx="28">
                  <c:v>83</c:v>
                </c:pt>
                <c:pt idx="29">
                  <c:v>84</c:v>
                </c:pt>
                <c:pt idx="30">
                  <c:v>85</c:v>
                </c:pt>
                <c:pt idx="31">
                  <c:v>86</c:v>
                </c:pt>
                <c:pt idx="32">
                  <c:v>87</c:v>
                </c:pt>
                <c:pt idx="33">
                  <c:v>88</c:v>
                </c:pt>
                <c:pt idx="34">
                  <c:v>89</c:v>
                </c:pt>
                <c:pt idx="35">
                  <c:v>90</c:v>
                </c:pt>
                <c:pt idx="36">
                  <c:v>91</c:v>
                </c:pt>
                <c:pt idx="37">
                  <c:v>92</c:v>
                </c:pt>
                <c:pt idx="38">
                  <c:v>93</c:v>
                </c:pt>
                <c:pt idx="39">
                  <c:v>94</c:v>
                </c:pt>
                <c:pt idx="40">
                  <c:v>95</c:v>
                </c:pt>
                <c:pt idx="41">
                  <c:v>96</c:v>
                </c:pt>
                <c:pt idx="42">
                  <c:v>97</c:v>
                </c:pt>
                <c:pt idx="43">
                  <c:v>98</c:v>
                </c:pt>
                <c:pt idx="44">
                  <c:v>99</c:v>
                </c:pt>
                <c:pt idx="45">
                  <c:v>00</c:v>
                </c:pt>
                <c:pt idx="46">
                  <c:v>01</c:v>
                </c:pt>
                <c:pt idx="47">
                  <c:v>02</c:v>
                </c:pt>
                <c:pt idx="48">
                  <c:v>03</c:v>
                </c:pt>
                <c:pt idx="49">
                  <c:v>04</c:v>
                </c:pt>
                <c:pt idx="50">
                  <c:v>05</c:v>
                </c:pt>
                <c:pt idx="51">
                  <c:v>06</c:v>
                </c:pt>
                <c:pt idx="52">
                  <c:v>07</c:v>
                </c:pt>
                <c:pt idx="53">
                  <c:v>08</c:v>
                </c:pt>
                <c:pt idx="54">
                  <c:v>09</c:v>
                </c:pt>
                <c:pt idx="55">
                  <c:v>10</c:v>
                </c:pt>
                <c:pt idx="56">
                  <c:v>11</c:v>
                </c:pt>
              </c:strCache>
            </c:strRef>
          </c:cat>
          <c:val>
            <c:numRef>
              <c:f>'[개업 폐업 업데이트2.xls]Sheet1'!$D$4:$D$60</c:f>
              <c:numCache>
                <c:formatCode>General</c:formatCode>
                <c:ptCount val="57"/>
                <c:pt idx="0">
                  <c:v>15.2</c:v>
                </c:pt>
                <c:pt idx="1">
                  <c:v>6.1</c:v>
                </c:pt>
                <c:pt idx="2">
                  <c:v>12.7</c:v>
                </c:pt>
                <c:pt idx="3">
                  <c:v>3</c:v>
                </c:pt>
                <c:pt idx="4">
                  <c:v>6.6</c:v>
                </c:pt>
                <c:pt idx="5">
                  <c:v>5.0999999999999996</c:v>
                </c:pt>
                <c:pt idx="6">
                  <c:v>4.9000000000000004</c:v>
                </c:pt>
                <c:pt idx="7">
                  <c:v>3.9</c:v>
                </c:pt>
                <c:pt idx="8">
                  <c:v>5.4</c:v>
                </c:pt>
                <c:pt idx="9">
                  <c:v>3.4</c:v>
                </c:pt>
                <c:pt idx="10">
                  <c:v>4.4000000000000004</c:v>
                </c:pt>
                <c:pt idx="11">
                  <c:v>4.7</c:v>
                </c:pt>
                <c:pt idx="12">
                  <c:v>5.5</c:v>
                </c:pt>
                <c:pt idx="13">
                  <c:v>2.8</c:v>
                </c:pt>
                <c:pt idx="14">
                  <c:v>4.8</c:v>
                </c:pt>
                <c:pt idx="15">
                  <c:v>5.4</c:v>
                </c:pt>
                <c:pt idx="16">
                  <c:v>2.7</c:v>
                </c:pt>
                <c:pt idx="17">
                  <c:v>4</c:v>
                </c:pt>
                <c:pt idx="18">
                  <c:v>3.4</c:v>
                </c:pt>
                <c:pt idx="19">
                  <c:v>1.2</c:v>
                </c:pt>
                <c:pt idx="20">
                  <c:v>3.2</c:v>
                </c:pt>
                <c:pt idx="21">
                  <c:v>3</c:v>
                </c:pt>
                <c:pt idx="22">
                  <c:v>1.6</c:v>
                </c:pt>
                <c:pt idx="23">
                  <c:v>2.9</c:v>
                </c:pt>
                <c:pt idx="24">
                  <c:v>2.5</c:v>
                </c:pt>
                <c:pt idx="25">
                  <c:v>3.7</c:v>
                </c:pt>
                <c:pt idx="26">
                  <c:v>2.5</c:v>
                </c:pt>
                <c:pt idx="27">
                  <c:v>2.9</c:v>
                </c:pt>
                <c:pt idx="28">
                  <c:v>2.5</c:v>
                </c:pt>
                <c:pt idx="29">
                  <c:v>1.7</c:v>
                </c:pt>
                <c:pt idx="30">
                  <c:v>4.0999999999999996</c:v>
                </c:pt>
                <c:pt idx="31">
                  <c:v>3</c:v>
                </c:pt>
                <c:pt idx="32">
                  <c:v>3.5</c:v>
                </c:pt>
                <c:pt idx="33">
                  <c:v>3.5</c:v>
                </c:pt>
                <c:pt idx="34">
                  <c:v>3.1</c:v>
                </c:pt>
                <c:pt idx="35">
                  <c:v>3.4</c:v>
                </c:pt>
                <c:pt idx="36">
                  <c:v>1.7</c:v>
                </c:pt>
                <c:pt idx="37">
                  <c:v>1</c:v>
                </c:pt>
                <c:pt idx="38">
                  <c:v>1.6</c:v>
                </c:pt>
                <c:pt idx="39">
                  <c:v>1.9</c:v>
                </c:pt>
                <c:pt idx="40">
                  <c:v>2.1</c:v>
                </c:pt>
                <c:pt idx="41">
                  <c:v>2.2999999999999998</c:v>
                </c:pt>
                <c:pt idx="42">
                  <c:v>4.5</c:v>
                </c:pt>
                <c:pt idx="43">
                  <c:v>2</c:v>
                </c:pt>
                <c:pt idx="44">
                  <c:v>2.2000000000000002</c:v>
                </c:pt>
                <c:pt idx="45">
                  <c:v>2.4</c:v>
                </c:pt>
                <c:pt idx="46">
                  <c:v>2.5</c:v>
                </c:pt>
                <c:pt idx="47">
                  <c:v>2.7</c:v>
                </c:pt>
                <c:pt idx="48">
                  <c:v>4.0999999999999996</c:v>
                </c:pt>
                <c:pt idx="49">
                  <c:v>3.1</c:v>
                </c:pt>
                <c:pt idx="50">
                  <c:v>3.1</c:v>
                </c:pt>
                <c:pt idx="51">
                  <c:v>3.4</c:v>
                </c:pt>
                <c:pt idx="52">
                  <c:v>2.7</c:v>
                </c:pt>
                <c:pt idx="53">
                  <c:v>3.2</c:v>
                </c:pt>
                <c:pt idx="54">
                  <c:v>3.1</c:v>
                </c:pt>
                <c:pt idx="55">
                  <c:v>4.2</c:v>
                </c:pt>
                <c:pt idx="56">
                  <c:v>3.7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286528"/>
        <c:axId val="47509504"/>
      </c:lineChart>
      <c:catAx>
        <c:axId val="47286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7509504"/>
        <c:crosses val="autoZero"/>
        <c:auto val="1"/>
        <c:lblAlgn val="ctr"/>
        <c:lblOffset val="100"/>
        <c:tickLblSkip val="4"/>
        <c:noMultiLvlLbl val="0"/>
      </c:catAx>
      <c:valAx>
        <c:axId val="47509504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8421052631578947E-3"/>
              <c:y val="3.62403908997541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7286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1111104419786912"/>
          <c:y val="0.22646808951512643"/>
          <c:w val="0.41562900032232819"/>
          <c:h val="0.2640237361634143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ko-K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38235294117647E-2"/>
          <c:y val="0.13868578927634045"/>
          <c:w val="0.78088235294117647"/>
          <c:h val="0.72857330333708292"/>
        </c:manualLayout>
      </c:layout>
      <c:lineChart>
        <c:grouping val="standard"/>
        <c:varyColors val="0"/>
        <c:ser>
          <c:idx val="1"/>
          <c:order val="0"/>
          <c:tx>
            <c:strRef>
              <c:f>Sheet1!$D$87</c:f>
              <c:strCache>
                <c:ptCount val="1"/>
                <c:pt idx="0">
                  <c:v>인건비(←)</c:v>
                </c:pt>
              </c:strCache>
            </c:strRef>
          </c:tx>
          <c:spPr>
            <a:ln w="25400">
              <a:solidFill>
                <a:schemeClr val="accent1"/>
              </a:solidFill>
              <a:prstDash val="sysDash"/>
            </a:ln>
          </c:spPr>
          <c:marker>
            <c:symbol val="none"/>
          </c:marker>
          <c:cat>
            <c:numRef>
              <c:f>Sheet1!$C$88:$C$141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Sheet1!$D$88:$D$141</c:f>
              <c:numCache>
                <c:formatCode>0.0_);[Red]\(0.0\)</c:formatCode>
                <c:ptCount val="54"/>
                <c:pt idx="0">
                  <c:v>2.3790715880448068</c:v>
                </c:pt>
                <c:pt idx="1">
                  <c:v>2.6347118610649987</c:v>
                </c:pt>
                <c:pt idx="2">
                  <c:v>3.198421863722579</c:v>
                </c:pt>
                <c:pt idx="3">
                  <c:v>3.7137448563664015</c:v>
                </c:pt>
                <c:pt idx="4">
                  <c:v>4.4266477883214925</c:v>
                </c:pt>
                <c:pt idx="5">
                  <c:v>5.1643939418709675</c:v>
                </c:pt>
                <c:pt idx="6">
                  <c:v>6.0721717701588194</c:v>
                </c:pt>
                <c:pt idx="7">
                  <c:v>7.1446668165093126</c:v>
                </c:pt>
                <c:pt idx="8">
                  <c:v>9.3873288600627554</c:v>
                </c:pt>
                <c:pt idx="9">
                  <c:v>11.333144957712344</c:v>
                </c:pt>
                <c:pt idx="10">
                  <c:v>13.73490459274038</c:v>
                </c:pt>
                <c:pt idx="11">
                  <c:v>15.547627935014699</c:v>
                </c:pt>
                <c:pt idx="12">
                  <c:v>18.375082018808662</c:v>
                </c:pt>
                <c:pt idx="13">
                  <c:v>23.224653116208458</c:v>
                </c:pt>
                <c:pt idx="14">
                  <c:v>30.343663159076041</c:v>
                </c:pt>
                <c:pt idx="15">
                  <c:v>34.703759296036296</c:v>
                </c:pt>
                <c:pt idx="16">
                  <c:v>38.523824224802503</c:v>
                </c:pt>
                <c:pt idx="17">
                  <c:v>41.327505994321093</c:v>
                </c:pt>
                <c:pt idx="18">
                  <c:v>46.653021212016057</c:v>
                </c:pt>
                <c:pt idx="19">
                  <c:v>50.449814473920654</c:v>
                </c:pt>
                <c:pt idx="20">
                  <c:v>55.215436422331386</c:v>
                </c:pt>
                <c:pt idx="21">
                  <c:v>61.125773212839029</c:v>
                </c:pt>
                <c:pt idx="22">
                  <c:v>64.13791275241428</c:v>
                </c:pt>
                <c:pt idx="23">
                  <c:v>65.726578798123455</c:v>
                </c:pt>
                <c:pt idx="24">
                  <c:v>70.503272648468069</c:v>
                </c:pt>
                <c:pt idx="25">
                  <c:v>76.132253327169465</c:v>
                </c:pt>
                <c:pt idx="26">
                  <c:v>78.223440698647835</c:v>
                </c:pt>
                <c:pt idx="27">
                  <c:v>82.629524675712133</c:v>
                </c:pt>
                <c:pt idx="28">
                  <c:v>90.194912515204436</c:v>
                </c:pt>
                <c:pt idx="29">
                  <c:v>94.089367883770763</c:v>
                </c:pt>
                <c:pt idx="30">
                  <c:v>100</c:v>
                </c:pt>
                <c:pt idx="31">
                  <c:v>109.42768230729267</c:v>
                </c:pt>
                <c:pt idx="32">
                  <c:v>113.55673669437209</c:v>
                </c:pt>
                <c:pt idx="33">
                  <c:v>117.17549214185719</c:v>
                </c:pt>
                <c:pt idx="34">
                  <c:v>119.54635859693703</c:v>
                </c:pt>
                <c:pt idx="35">
                  <c:v>120.72661307700186</c:v>
                </c:pt>
                <c:pt idx="36">
                  <c:v>117.81234096578051</c:v>
                </c:pt>
                <c:pt idx="37">
                  <c:v>121.46424320973213</c:v>
                </c:pt>
                <c:pt idx="38">
                  <c:v>121.66939122223749</c:v>
                </c:pt>
                <c:pt idx="39">
                  <c:v>120.90226367517181</c:v>
                </c:pt>
                <c:pt idx="40">
                  <c:v>120.95501377114388</c:v>
                </c:pt>
                <c:pt idx="41">
                  <c:v>114.80969052290266</c:v>
                </c:pt>
                <c:pt idx="42">
                  <c:v>113.24568136232067</c:v>
                </c:pt>
                <c:pt idx="43">
                  <c:v>110.1688830686283</c:v>
                </c:pt>
                <c:pt idx="44">
                  <c:v>114.50116303839681</c:v>
                </c:pt>
                <c:pt idx="45">
                  <c:v>118.62378987209267</c:v>
                </c:pt>
                <c:pt idx="46">
                  <c:v>121.10380168230893</c:v>
                </c:pt>
                <c:pt idx="47">
                  <c:v>118.56811112938146</c:v>
                </c:pt>
                <c:pt idx="48">
                  <c:v>118.45808542233213</c:v>
                </c:pt>
                <c:pt idx="49">
                  <c:v>118.88519110615339</c:v>
                </c:pt>
                <c:pt idx="50">
                  <c:v>118.62903260680744</c:v>
                </c:pt>
                <c:pt idx="51">
                  <c:v>122.13717661789538</c:v>
                </c:pt>
                <c:pt idx="52">
                  <c:v>119.97451831232178</c:v>
                </c:pt>
                <c:pt idx="53">
                  <c:v>116.78920187907318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Sheet1!$E$87</c:f>
              <c:strCache>
                <c:ptCount val="1"/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cat>
            <c:numRef>
              <c:f>Sheet1!$C$88:$C$141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Sheet1!$E$88:$E$141</c:f>
              <c:numCache>
                <c:formatCode>General</c:formatCode>
                <c:ptCount val="54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553152"/>
        <c:axId val="47559040"/>
      </c:lineChart>
      <c:lineChart>
        <c:grouping val="standard"/>
        <c:varyColors val="0"/>
        <c:ser>
          <c:idx val="2"/>
          <c:order val="2"/>
          <c:tx>
            <c:strRef>
              <c:f>Sheet1!$F$87</c:f>
              <c:strCache>
                <c:ptCount val="1"/>
                <c:pt idx="0">
                  <c:v>인건비/매출액(→)</c:v>
                </c:pt>
              </c:strCache>
            </c:strRef>
          </c:tx>
          <c:spPr>
            <a:ln w="28575">
              <a:solidFill>
                <a:schemeClr val="accent2"/>
              </a:solidFill>
              <a:prstDash val="solid"/>
            </a:ln>
          </c:spPr>
          <c:marker>
            <c:symbol val="none"/>
          </c:marker>
          <c:cat>
            <c:numRef>
              <c:f>Sheet1!$C$88:$C$141</c:f>
              <c:numCache>
                <c:formatCode>General</c:formatCode>
                <c:ptCount val="54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  <c:pt idx="52">
                  <c:v>2012</c:v>
                </c:pt>
                <c:pt idx="53">
                  <c:v>2013</c:v>
                </c:pt>
              </c:numCache>
            </c:numRef>
          </c:cat>
          <c:val>
            <c:numRef>
              <c:f>Sheet1!$F$88:$F$141</c:f>
              <c:numCache>
                <c:formatCode>0.0_);[Red]\(0.0\)</c:formatCode>
                <c:ptCount val="54"/>
                <c:pt idx="0">
                  <c:v>7.4343055816909489</c:v>
                </c:pt>
                <c:pt idx="1">
                  <c:v>7.347440541218746</c:v>
                </c:pt>
                <c:pt idx="2">
                  <c:v>8.1742731766304857</c:v>
                </c:pt>
                <c:pt idx="3">
                  <c:v>8.486879816592662</c:v>
                </c:pt>
                <c:pt idx="4">
                  <c:v>8.4537424793605318</c:v>
                </c:pt>
                <c:pt idx="5">
                  <c:v>8.9632305411631705</c:v>
                </c:pt>
                <c:pt idx="6">
                  <c:v>8.7902666414876087</c:v>
                </c:pt>
                <c:pt idx="7">
                  <c:v>8.6153545841731507</c:v>
                </c:pt>
                <c:pt idx="8">
                  <c:v>8.9020544759374829</c:v>
                </c:pt>
                <c:pt idx="9">
                  <c:v>8.7532496941079412</c:v>
                </c:pt>
                <c:pt idx="10">
                  <c:v>9.1299765684706973</c:v>
                </c:pt>
                <c:pt idx="11">
                  <c:v>9.5865236992862783</c:v>
                </c:pt>
                <c:pt idx="12">
                  <c:v>9.8307300498339529</c:v>
                </c:pt>
                <c:pt idx="13">
                  <c:v>9.2958784344121312</c:v>
                </c:pt>
                <c:pt idx="14">
                  <c:v>9.798393125741562</c:v>
                </c:pt>
                <c:pt idx="15">
                  <c:v>10.809987453039357</c:v>
                </c:pt>
                <c:pt idx="16">
                  <c:v>10.341468401153611</c:v>
                </c:pt>
                <c:pt idx="17">
                  <c:v>10.560684078251157</c:v>
                </c:pt>
                <c:pt idx="18">
                  <c:v>10.8921998369335</c:v>
                </c:pt>
                <c:pt idx="19">
                  <c:v>9.9750041513025849</c:v>
                </c:pt>
                <c:pt idx="20">
                  <c:v>9.5783481975518345</c:v>
                </c:pt>
                <c:pt idx="21">
                  <c:v>9.867443431035543</c:v>
                </c:pt>
                <c:pt idx="22">
                  <c:v>10.114125390642531</c:v>
                </c:pt>
                <c:pt idx="23">
                  <c:v>10.149493938630846</c:v>
                </c:pt>
                <c:pt idx="24">
                  <c:v>10.117557278313502</c:v>
                </c:pt>
                <c:pt idx="25">
                  <c:v>10.223341849069737</c:v>
                </c:pt>
                <c:pt idx="26">
                  <c:v>10.521300248902135</c:v>
                </c:pt>
                <c:pt idx="27">
                  <c:v>10.522633073828871</c:v>
                </c:pt>
                <c:pt idx="28">
                  <c:v>10.08641319958039</c:v>
                </c:pt>
                <c:pt idx="29">
                  <c:v>10.231294849525687</c:v>
                </c:pt>
                <c:pt idx="30">
                  <c:v>9.9578336540791685</c:v>
                </c:pt>
                <c:pt idx="31">
                  <c:v>10.552357352149233</c:v>
                </c:pt>
                <c:pt idx="32">
                  <c:v>11.02314950290301</c:v>
                </c:pt>
                <c:pt idx="33">
                  <c:v>11.579510320088371</c:v>
                </c:pt>
                <c:pt idx="34">
                  <c:v>11.81485079432789</c:v>
                </c:pt>
                <c:pt idx="35">
                  <c:v>11.564130991127755</c:v>
                </c:pt>
                <c:pt idx="36">
                  <c:v>11.567922984911236</c:v>
                </c:pt>
                <c:pt idx="37">
                  <c:v>11.771744795693618</c:v>
                </c:pt>
                <c:pt idx="38">
                  <c:v>12.526492979276336</c:v>
                </c:pt>
                <c:pt idx="39">
                  <c:v>12.428383148573054</c:v>
                </c:pt>
                <c:pt idx="40">
                  <c:v>11.987029230066305</c:v>
                </c:pt>
                <c:pt idx="41">
                  <c:v>12.201224436254567</c:v>
                </c:pt>
                <c:pt idx="42">
                  <c:v>12.138459202074358</c:v>
                </c:pt>
                <c:pt idx="43">
                  <c:v>11.739020868184424</c:v>
                </c:pt>
                <c:pt idx="44">
                  <c:v>11.464648455469199</c:v>
                </c:pt>
                <c:pt idx="45">
                  <c:v>11.186229200263806</c:v>
                </c:pt>
                <c:pt idx="46">
                  <c:v>10.99496904702937</c:v>
                </c:pt>
                <c:pt idx="47">
                  <c:v>10.671162617095364</c:v>
                </c:pt>
                <c:pt idx="48">
                  <c:v>11.169962648294852</c:v>
                </c:pt>
                <c:pt idx="49">
                  <c:v>12.35900353714376</c:v>
                </c:pt>
                <c:pt idx="50">
                  <c:v>12.17464851916292</c:v>
                </c:pt>
                <c:pt idx="51">
                  <c:v>12.577301093516427</c:v>
                </c:pt>
                <c:pt idx="52">
                  <c:v>12.413349133983843</c:v>
                </c:pt>
                <c:pt idx="53">
                  <c:v>11.786674166487856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560960"/>
        <c:axId val="47611904"/>
      </c:lineChart>
      <c:catAx>
        <c:axId val="47553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47559040"/>
        <c:crosses val="autoZero"/>
        <c:auto val="0"/>
        <c:lblAlgn val="ctr"/>
        <c:lblOffset val="100"/>
        <c:tickLblSkip val="10"/>
        <c:tickMarkSkip val="1"/>
        <c:noMultiLvlLbl val="0"/>
      </c:catAx>
      <c:valAx>
        <c:axId val="47559040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ko-KR"/>
                  <a:t>(</a:t>
                </a:r>
                <a:r>
                  <a:rPr lang="en-US"/>
                  <a:t>1990=100)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3783937948757153E-3"/>
              <c:y val="3.0477362204724408E-2"/>
            </c:manualLayout>
          </c:layout>
          <c:overlay val="0"/>
          <c:spPr>
            <a:noFill/>
            <a:ln w="25400">
              <a:noFill/>
            </a:ln>
          </c:spPr>
        </c:title>
        <c:numFmt formatCode="0.0_);[Red]\(0.0\)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47553152"/>
        <c:crosses val="autoZero"/>
        <c:crossBetween val="between"/>
      </c:valAx>
      <c:catAx>
        <c:axId val="475609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7611904"/>
        <c:crosses val="autoZero"/>
        <c:auto val="0"/>
        <c:lblAlgn val="ctr"/>
        <c:lblOffset val="100"/>
        <c:noMultiLvlLbl val="0"/>
      </c:catAx>
      <c:valAx>
        <c:axId val="47611904"/>
        <c:scaling>
          <c:orientation val="minMax"/>
        </c:scaling>
        <c:delete val="0"/>
        <c:axPos val="r"/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ko-KR"/>
                  <a:t>(</a:t>
                </a:r>
                <a:r>
                  <a:rPr lang="en-US"/>
                  <a:t>%</a:t>
                </a:r>
                <a:r>
                  <a:rPr lang="ko-KR"/>
                  <a:t>)</a:t>
                </a:r>
              </a:p>
            </c:rich>
          </c:tx>
          <c:layout>
            <c:manualLayout>
              <c:xMode val="edge"/>
              <c:yMode val="edge"/>
              <c:x val="0.91980947116487222"/>
              <c:y val="3.9991751031121105E-2"/>
            </c:manualLayout>
          </c:layout>
          <c:overlay val="0"/>
          <c:spPr>
            <a:noFill/>
            <a:ln w="25400">
              <a:noFill/>
            </a:ln>
          </c:spPr>
        </c:title>
        <c:numFmt formatCode="0.0_);[Red]\(0.0\)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47560960"/>
        <c:crosses val="max"/>
        <c:crossBetween val="between"/>
      </c:valAx>
      <c:spPr>
        <a:noFill/>
        <a:ln w="25400">
          <a:noFill/>
        </a:ln>
      </c:spPr>
    </c:plotArea>
    <c:legend>
      <c:legendPos val="r"/>
      <c:legendEntry>
        <c:idx val="1"/>
        <c:delete val="1"/>
      </c:legendEntry>
      <c:layout>
        <c:manualLayout>
          <c:xMode val="edge"/>
          <c:yMode val="edge"/>
          <c:x val="0.45918013795698981"/>
          <c:y val="0.63573603299587556"/>
          <c:w val="0.39362745098039215"/>
          <c:h val="0.14257682391470977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000" b="1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ko-K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259475218658891E-2"/>
          <c:y val="0.15639639639639641"/>
          <c:w val="0.89795918367346939"/>
          <c:h val="0.55200655200655202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Sheet3!$E$8</c:f>
              <c:strCache>
                <c:ptCount val="1"/>
                <c:pt idx="0">
                  <c:v>2000</c:v>
                </c:pt>
              </c:strCache>
            </c:strRef>
          </c:tx>
          <c:spPr>
            <a:solidFill>
              <a:srgbClr val="FFFF99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Sheet3!$C$9:$C$30</c:f>
              <c:strCache>
                <c:ptCount val="22"/>
                <c:pt idx="0">
                  <c:v>산업</c:v>
                </c:pt>
                <c:pt idx="2">
                  <c:v>정보통신</c:v>
                </c:pt>
                <c:pt idx="3">
                  <c:v>서비스</c:v>
                </c:pt>
                <c:pt idx="4">
                  <c:v>부동산</c:v>
                </c:pt>
                <c:pt idx="5">
                  <c:v>수송기계</c:v>
                </c:pt>
                <c:pt idx="6">
                  <c:v>철강</c:v>
                </c:pt>
                <c:pt idx="8">
                  <c:v>일반기계</c:v>
                </c:pt>
                <c:pt idx="9">
                  <c:v>도소매</c:v>
                </c:pt>
                <c:pt idx="10">
                  <c:v>식품</c:v>
                </c:pt>
                <c:pt idx="11">
                  <c:v>정밀기계 </c:v>
                </c:pt>
                <c:pt idx="12">
                  <c:v>금융보험 </c:v>
                </c:pt>
                <c:pt idx="13">
                  <c:v>화학</c:v>
                </c:pt>
                <c:pt idx="14">
                  <c:v>제조업</c:v>
                </c:pt>
                <c:pt idx="16">
                  <c:v>전력가스수도</c:v>
                </c:pt>
                <c:pt idx="17">
                  <c:v>건설</c:v>
                </c:pt>
                <c:pt idx="18">
                  <c:v>전기기계</c:v>
                </c:pt>
                <c:pt idx="19">
                  <c:v>농림수산어업</c:v>
                </c:pt>
                <c:pt idx="20">
                  <c:v>광업</c:v>
                </c:pt>
                <c:pt idx="21">
                  <c:v>섬유</c:v>
                </c:pt>
              </c:strCache>
            </c:strRef>
          </c:cat>
          <c:val>
            <c:numRef>
              <c:f>Sheet3!$E$9:$E$30</c:f>
              <c:numCache>
                <c:formatCode>General</c:formatCode>
                <c:ptCount val="22"/>
                <c:pt idx="0">
                  <c:v>102.63945644815296</c:v>
                </c:pt>
                <c:pt idx="2">
                  <c:v>146.46722494946579</c:v>
                </c:pt>
                <c:pt idx="3">
                  <c:v>114.8710050057759</c:v>
                </c:pt>
                <c:pt idx="4">
                  <c:v>109.23463167351129</c:v>
                </c:pt>
                <c:pt idx="5">
                  <c:v>102.6400037999335</c:v>
                </c:pt>
                <c:pt idx="6">
                  <c:v>91.794616885746905</c:v>
                </c:pt>
                <c:pt idx="8">
                  <c:v>108.79683321671956</c:v>
                </c:pt>
                <c:pt idx="9">
                  <c:v>97.437986652620779</c:v>
                </c:pt>
                <c:pt idx="10">
                  <c:v>111.42325771189567</c:v>
                </c:pt>
                <c:pt idx="11">
                  <c:v>105.36005009392611</c:v>
                </c:pt>
                <c:pt idx="12">
                  <c:v>99.476371972162141</c:v>
                </c:pt>
                <c:pt idx="13">
                  <c:v>98.094283929071608</c:v>
                </c:pt>
                <c:pt idx="14">
                  <c:v>99.33206415361694</c:v>
                </c:pt>
                <c:pt idx="16">
                  <c:v>104.05884783608678</c:v>
                </c:pt>
                <c:pt idx="17">
                  <c:v>84.177187328404528</c:v>
                </c:pt>
                <c:pt idx="18">
                  <c:v>108.97577929835992</c:v>
                </c:pt>
                <c:pt idx="19">
                  <c:v>83.076859776168519</c:v>
                </c:pt>
                <c:pt idx="20">
                  <c:v>71.675386300036507</c:v>
                </c:pt>
                <c:pt idx="21">
                  <c:v>61.270071230230592</c:v>
                </c:pt>
              </c:numCache>
            </c:numRef>
          </c:val>
        </c:ser>
        <c:ser>
          <c:idx val="2"/>
          <c:order val="1"/>
          <c:tx>
            <c:strRef>
              <c:f>Sheet3!$F$8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8.9082223263113645E-18"/>
                  <c:y val="-9.8280098280098278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-5.6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9.8280098280098122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52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altLang="en-US" dirty="0" smtClean="0"/>
                      <a:t>20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altLang="en-US" dirty="0" smtClean="0"/>
                      <a:t>14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altLang="en-US" dirty="0" smtClean="0"/>
                      <a:t>9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altLang="en-US" dirty="0" smtClean="0"/>
                      <a:t>8 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8309037900874635E-3"/>
                  <c:y val="-3.931203931203931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-3.3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5.8309037900874635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-3.8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7.7745383867832843E-3"/>
                  <c:y val="-4.586404586404586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-4.9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3.8872691933916422E-3"/>
                  <c:y val="-3.27600327600327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-5.2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9436345966958211E-3"/>
                  <c:y val="-4.586404586404586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-15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1.9436345966958211E-3"/>
                  <c:y val="-4.586404586404586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-20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0"/>
                  <c:y val="-5.241605241605241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-20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5549076773566569E-2"/>
                  <c:y val="-0.1375921375921375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-37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1.3605442176870748E-2"/>
                  <c:y val="-6.879606879606879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-38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8"/>
              <c:layout>
                <c:manualLayout>
                  <c:x val="-3.8872691933916422E-3"/>
                  <c:y val="-0.1638001638001637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-40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>
                <c:manualLayout>
                  <c:x val="-5.8309037900874635E-3"/>
                  <c:y val="-7.2072072072072127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-41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>
                <c:manualLayout>
                  <c:x val="-1.9436345966958211E-3"/>
                  <c:y val="-0.1113841113841113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-62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1"/>
              <c:layout>
                <c:manualLayout>
                  <c:x val="-1.9436345966958211E-3"/>
                  <c:y val="-9.172809172809179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-67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_);[Red]\(#,##0\)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Sheet3!$C$9:$C$30</c:f>
              <c:strCache>
                <c:ptCount val="22"/>
                <c:pt idx="0">
                  <c:v>산업</c:v>
                </c:pt>
                <c:pt idx="2">
                  <c:v>정보통신</c:v>
                </c:pt>
                <c:pt idx="3">
                  <c:v>서비스</c:v>
                </c:pt>
                <c:pt idx="4">
                  <c:v>부동산</c:v>
                </c:pt>
                <c:pt idx="5">
                  <c:v>수송기계</c:v>
                </c:pt>
                <c:pt idx="6">
                  <c:v>철강</c:v>
                </c:pt>
                <c:pt idx="8">
                  <c:v>일반기계</c:v>
                </c:pt>
                <c:pt idx="9">
                  <c:v>도소매</c:v>
                </c:pt>
                <c:pt idx="10">
                  <c:v>식품</c:v>
                </c:pt>
                <c:pt idx="11">
                  <c:v>정밀기계 </c:v>
                </c:pt>
                <c:pt idx="12">
                  <c:v>금융보험 </c:v>
                </c:pt>
                <c:pt idx="13">
                  <c:v>화학</c:v>
                </c:pt>
                <c:pt idx="14">
                  <c:v>제조업</c:v>
                </c:pt>
                <c:pt idx="16">
                  <c:v>전력가스수도</c:v>
                </c:pt>
                <c:pt idx="17">
                  <c:v>건설</c:v>
                </c:pt>
                <c:pt idx="18">
                  <c:v>전기기계</c:v>
                </c:pt>
                <c:pt idx="19">
                  <c:v>농림수산어업</c:v>
                </c:pt>
                <c:pt idx="20">
                  <c:v>광업</c:v>
                </c:pt>
                <c:pt idx="21">
                  <c:v>섬유</c:v>
                </c:pt>
              </c:strCache>
            </c:strRef>
          </c:cat>
          <c:val>
            <c:numRef>
              <c:f>Sheet3!$F$9:$F$30</c:f>
              <c:numCache>
                <c:formatCode>General</c:formatCode>
                <c:ptCount val="22"/>
                <c:pt idx="0">
                  <c:v>94.417188005535564</c:v>
                </c:pt>
                <c:pt idx="2">
                  <c:v>151.85734911926073</c:v>
                </c:pt>
                <c:pt idx="3">
                  <c:v>120.38133744063664</c:v>
                </c:pt>
                <c:pt idx="4">
                  <c:v>114.04204632956878</c:v>
                </c:pt>
                <c:pt idx="5">
                  <c:v>109.10369068541299</c:v>
                </c:pt>
                <c:pt idx="6">
                  <c:v>108.08019441069258</c:v>
                </c:pt>
                <c:pt idx="8">
                  <c:v>96.654941389589098</c:v>
                </c:pt>
                <c:pt idx="9">
                  <c:v>96.196872431702715</c:v>
                </c:pt>
                <c:pt idx="10">
                  <c:v>95.12449679439392</c:v>
                </c:pt>
                <c:pt idx="11">
                  <c:v>94.758922980588594</c:v>
                </c:pt>
                <c:pt idx="12">
                  <c:v>84.624805209588601</c:v>
                </c:pt>
                <c:pt idx="13">
                  <c:v>79.752440049124175</c:v>
                </c:pt>
                <c:pt idx="14">
                  <c:v>79.104166031614966</c:v>
                </c:pt>
                <c:pt idx="16">
                  <c:v>63.025190429040336</c:v>
                </c:pt>
                <c:pt idx="17">
                  <c:v>61.752596666906079</c:v>
                </c:pt>
                <c:pt idx="18">
                  <c:v>59.535679374389048</c:v>
                </c:pt>
                <c:pt idx="19">
                  <c:v>58.941943712969056</c:v>
                </c:pt>
                <c:pt idx="20">
                  <c:v>37.25514052804477</c:v>
                </c:pt>
                <c:pt idx="21">
                  <c:v>32.506338283230718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8098688"/>
        <c:axId val="48108672"/>
      </c:barChart>
      <c:catAx>
        <c:axId val="48098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/>
            </a:pPr>
            <a:endParaRPr lang="ko-KR"/>
          </a:p>
        </c:txPr>
        <c:crossAx val="481086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8108672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(1994=100)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1.1661807580174927E-2"/>
              <c:y val="5.246506348868554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ko-KR"/>
          </a:p>
        </c:txPr>
        <c:crossAx val="4809868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7308066083576288"/>
          <c:y val="1.0647010647010647E-2"/>
          <c:w val="0.19970845481049562"/>
          <c:h val="0.10401310401310401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150" b="1" i="0" u="none" strike="noStrike" baseline="0">
          <a:solidFill>
            <a:srgbClr val="000000"/>
          </a:solidFill>
          <a:latin typeface="+mj-lt"/>
          <a:ea typeface="+mn-ea"/>
          <a:cs typeface="돋움"/>
        </a:defRPr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417958281530598"/>
          <c:y val="0.19549332302142447"/>
          <c:w val="0.81901229451581714"/>
          <c:h val="0.66110133085875655"/>
        </c:manualLayout>
      </c:layout>
      <c:lineChart>
        <c:grouping val="standard"/>
        <c:varyColors val="0"/>
        <c:ser>
          <c:idx val="0"/>
          <c:order val="0"/>
          <c:tx>
            <c:strRef>
              <c:f>Sheet1!$E$2</c:f>
              <c:strCache>
                <c:ptCount val="1"/>
                <c:pt idx="0">
                  <c:v>독일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Sheet1!$D$3:$D$26</c:f>
              <c:numCache>
                <c:formatCode>General</c:formatCode>
                <c:ptCount val="24"/>
                <c:pt idx="0">
                  <c:v>1990</c:v>
                </c:pt>
                <c:pt idx="10">
                  <c:v>2000</c:v>
                </c:pt>
                <c:pt idx="20">
                  <c:v>2010</c:v>
                </c:pt>
                <c:pt idx="23">
                  <c:v>2013</c:v>
                </c:pt>
              </c:numCache>
            </c:numRef>
          </c:cat>
          <c:val>
            <c:numRef>
              <c:f>Sheet1!$E$3:$E$26</c:f>
              <c:numCache>
                <c:formatCode>0_ </c:formatCode>
                <c:ptCount val="24"/>
                <c:pt idx="0">
                  <c:v>411.99579138000001</c:v>
                </c:pt>
                <c:pt idx="1">
                  <c:v>407.16176855999998</c:v>
                </c:pt>
                <c:pt idx="2">
                  <c:v>428.62745813999999</c:v>
                </c:pt>
                <c:pt idx="3">
                  <c:v>377.98237183999998</c:v>
                </c:pt>
                <c:pt idx="4">
                  <c:v>424.22731369000002</c:v>
                </c:pt>
                <c:pt idx="5">
                  <c:v>519.58529306000003</c:v>
                </c:pt>
                <c:pt idx="6">
                  <c:v>521.04970790000004</c:v>
                </c:pt>
                <c:pt idx="7">
                  <c:v>509.31786221999999</c:v>
                </c:pt>
                <c:pt idx="8">
                  <c:v>535.93027659999996</c:v>
                </c:pt>
                <c:pt idx="9">
                  <c:v>535.10604990000002</c:v>
                </c:pt>
                <c:pt idx="10">
                  <c:v>544.46587212999998</c:v>
                </c:pt>
                <c:pt idx="11">
                  <c:v>568.31446876999996</c:v>
                </c:pt>
                <c:pt idx="12">
                  <c:v>612.93184504999999</c:v>
                </c:pt>
                <c:pt idx="13">
                  <c:v>748.97366385999999</c:v>
                </c:pt>
                <c:pt idx="14">
                  <c:v>901.07405682000001</c:v>
                </c:pt>
                <c:pt idx="15">
                  <c:v>978.94024897999998</c:v>
                </c:pt>
                <c:pt idx="16">
                  <c:v>1134.8235062900001</c:v>
                </c:pt>
                <c:pt idx="17">
                  <c:v>1356.3634517999999</c:v>
                </c:pt>
                <c:pt idx="18">
                  <c:v>1488.30331118</c:v>
                </c:pt>
                <c:pt idx="19">
                  <c:v>1165.40061145</c:v>
                </c:pt>
                <c:pt idx="20">
                  <c:v>1327.2446695799999</c:v>
                </c:pt>
                <c:pt idx="21">
                  <c:v>1569.9971078999999</c:v>
                </c:pt>
                <c:pt idx="22">
                  <c:v>1510.45509621</c:v>
                </c:pt>
                <c:pt idx="23">
                  <c:v>1560.63402965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Sheet1!$F$2</c:f>
              <c:strCache>
                <c:ptCount val="1"/>
                <c:pt idx="0">
                  <c:v>일본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numRef>
              <c:f>Sheet1!$D$3:$D$26</c:f>
              <c:numCache>
                <c:formatCode>General</c:formatCode>
                <c:ptCount val="24"/>
                <c:pt idx="0">
                  <c:v>1990</c:v>
                </c:pt>
                <c:pt idx="10">
                  <c:v>2000</c:v>
                </c:pt>
                <c:pt idx="20">
                  <c:v>2010</c:v>
                </c:pt>
                <c:pt idx="23">
                  <c:v>2013</c:v>
                </c:pt>
              </c:numCache>
            </c:numRef>
          </c:cat>
          <c:val>
            <c:numRef>
              <c:f>Sheet1!$F$3:$F$26</c:f>
              <c:numCache>
                <c:formatCode>0_ </c:formatCode>
                <c:ptCount val="24"/>
                <c:pt idx="0">
                  <c:v>282.70947999999999</c:v>
                </c:pt>
                <c:pt idx="1">
                  <c:v>308.74858599999999</c:v>
                </c:pt>
                <c:pt idx="2">
                  <c:v>331.27509199999997</c:v>
                </c:pt>
                <c:pt idx="3">
                  <c:v>352.38769300000001</c:v>
                </c:pt>
                <c:pt idx="4">
                  <c:v>385.40366299999999</c:v>
                </c:pt>
                <c:pt idx="5">
                  <c:v>429.94494200000003</c:v>
                </c:pt>
                <c:pt idx="6">
                  <c:v>399.55738400000001</c:v>
                </c:pt>
                <c:pt idx="7">
                  <c:v>409.630899</c:v>
                </c:pt>
                <c:pt idx="8">
                  <c:v>374.14788600000003</c:v>
                </c:pt>
                <c:pt idx="9">
                  <c:v>403.99890599999998</c:v>
                </c:pt>
                <c:pt idx="10">
                  <c:v>458.48365899999999</c:v>
                </c:pt>
                <c:pt idx="11">
                  <c:v>383.42754000000002</c:v>
                </c:pt>
                <c:pt idx="12">
                  <c:v>395.04688399999998</c:v>
                </c:pt>
                <c:pt idx="13">
                  <c:v>449.05703799999998</c:v>
                </c:pt>
                <c:pt idx="14">
                  <c:v>538.68931199999997</c:v>
                </c:pt>
                <c:pt idx="15">
                  <c:v>567.43935999999997</c:v>
                </c:pt>
                <c:pt idx="16">
                  <c:v>614.17843500000004</c:v>
                </c:pt>
                <c:pt idx="17">
                  <c:v>678.05324599999994</c:v>
                </c:pt>
                <c:pt idx="18">
                  <c:v>747.71749499999999</c:v>
                </c:pt>
                <c:pt idx="19">
                  <c:v>546.82707200000004</c:v>
                </c:pt>
                <c:pt idx="20">
                  <c:v>730.65008599999999</c:v>
                </c:pt>
                <c:pt idx="21">
                  <c:v>788.23406199999999</c:v>
                </c:pt>
                <c:pt idx="22">
                  <c:v>767.81356100000005</c:v>
                </c:pt>
                <c:pt idx="23">
                  <c:v>686.49737600000003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1304448"/>
        <c:axId val="131310336"/>
      </c:lineChart>
      <c:catAx>
        <c:axId val="131304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"/>
          <a:lstStyle/>
          <a:p>
            <a:pPr>
              <a:defRPr/>
            </a:pPr>
            <a:endParaRPr lang="ko-KR"/>
          </a:p>
        </c:txPr>
        <c:crossAx val="131310336"/>
        <c:crosses val="autoZero"/>
        <c:auto val="1"/>
        <c:lblAlgn val="ctr"/>
        <c:lblOffset val="100"/>
        <c:noMultiLvlLbl val="0"/>
      </c:catAx>
      <c:valAx>
        <c:axId val="131310336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(10</a:t>
                </a:r>
                <a:r>
                  <a:rPr lang="ko-KR"/>
                  <a:t>억 달러</a:t>
                </a:r>
                <a:r>
                  <a:rPr lang="en-US"/>
                  <a:t>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2.1577565962149536E-4"/>
              <c:y val="9.0058627000284344E-3"/>
            </c:manualLayout>
          </c:layout>
          <c:overlay val="0"/>
        </c:title>
        <c:numFmt formatCode="0_ " sourceLinked="1"/>
        <c:majorTickMark val="out"/>
        <c:minorTickMark val="none"/>
        <c:tickLblPos val="nextTo"/>
        <c:crossAx val="1313044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b="1">
          <a:latin typeface="+mn-lt"/>
          <a:ea typeface="+mn-ea"/>
        </a:defRPr>
      </a:pPr>
      <a:endParaRPr lang="ko-K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altLang="ko-KR"/>
              <a:t>&lt;</a:t>
            </a:r>
            <a:r>
              <a:rPr lang="ko-KR" altLang="en-US"/>
              <a:t>재정확대의 성장부양 효과 부진</a:t>
            </a:r>
            <a:r>
              <a:rPr lang="en-US" altLang="ko-KR"/>
              <a:t>&gt;</a:t>
            </a:r>
            <a:endParaRPr lang="ko-KR" altLang="en-US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2621681130723097E-2"/>
          <c:y val="0.17170398392938313"/>
          <c:w val="0.8967562355294979"/>
          <c:h val="0.78694584964588921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Sheet1!$G$8</c:f>
              <c:strCache>
                <c:ptCount val="1"/>
                <c:pt idx="0">
                  <c:v>실질성장률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Sheet1!$E$9:$E$32</c:f>
              <c:numCache>
                <c:formatCode>General</c:formatCode>
                <c:ptCount val="24"/>
                <c:pt idx="0">
                  <c:v>1990</c:v>
                </c:pt>
                <c:pt idx="10">
                  <c:v>2000</c:v>
                </c:pt>
                <c:pt idx="20">
                  <c:v>2010</c:v>
                </c:pt>
                <c:pt idx="23">
                  <c:v>2013</c:v>
                </c:pt>
              </c:numCache>
            </c:numRef>
          </c:cat>
          <c:val>
            <c:numRef>
              <c:f>Sheet1!$G$9:$G$32</c:f>
              <c:numCache>
                <c:formatCode>General</c:formatCode>
                <c:ptCount val="24"/>
                <c:pt idx="0">
                  <c:v>5.3</c:v>
                </c:pt>
                <c:pt idx="1">
                  <c:v>3.4</c:v>
                </c:pt>
                <c:pt idx="2">
                  <c:v>0.9</c:v>
                </c:pt>
                <c:pt idx="3">
                  <c:v>0.2</c:v>
                </c:pt>
                <c:pt idx="4">
                  <c:v>0.8</c:v>
                </c:pt>
                <c:pt idx="5">
                  <c:v>1.9</c:v>
                </c:pt>
                <c:pt idx="6">
                  <c:v>2.6</c:v>
                </c:pt>
                <c:pt idx="7">
                  <c:v>1.6</c:v>
                </c:pt>
                <c:pt idx="8">
                  <c:v>-2</c:v>
                </c:pt>
                <c:pt idx="9">
                  <c:v>-0.2</c:v>
                </c:pt>
                <c:pt idx="10">
                  <c:v>2.2999999999999998</c:v>
                </c:pt>
                <c:pt idx="11">
                  <c:v>0.4</c:v>
                </c:pt>
                <c:pt idx="12">
                  <c:v>0.3</c:v>
                </c:pt>
                <c:pt idx="13">
                  <c:v>1.7</c:v>
                </c:pt>
                <c:pt idx="14">
                  <c:v>2.4</c:v>
                </c:pt>
                <c:pt idx="15">
                  <c:v>1.3</c:v>
                </c:pt>
                <c:pt idx="16">
                  <c:v>1.7</c:v>
                </c:pt>
                <c:pt idx="17">
                  <c:v>2.2000000000000002</c:v>
                </c:pt>
                <c:pt idx="18">
                  <c:v>-1</c:v>
                </c:pt>
                <c:pt idx="19">
                  <c:v>-5.5</c:v>
                </c:pt>
                <c:pt idx="20">
                  <c:v>4.7</c:v>
                </c:pt>
                <c:pt idx="21">
                  <c:v>-0.5</c:v>
                </c:pt>
                <c:pt idx="22">
                  <c:v>1.5</c:v>
                </c:pt>
                <c:pt idx="23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2326016"/>
        <c:axId val="142331904"/>
      </c:barChart>
      <c:lineChart>
        <c:grouping val="standard"/>
        <c:varyColors val="0"/>
        <c:ser>
          <c:idx val="0"/>
          <c:order val="0"/>
          <c:tx>
            <c:strRef>
              <c:f>Sheet1!$F$8</c:f>
              <c:strCache>
                <c:ptCount val="1"/>
                <c:pt idx="0">
                  <c:v>공공수요</c:v>
                </c:pt>
              </c:strCache>
            </c:strRef>
          </c:tx>
          <c:marker>
            <c:symbol val="none"/>
          </c:marker>
          <c:cat>
            <c:numRef>
              <c:f>Sheet1!$E$9:$E$32</c:f>
              <c:numCache>
                <c:formatCode>General</c:formatCode>
                <c:ptCount val="24"/>
                <c:pt idx="0">
                  <c:v>1990</c:v>
                </c:pt>
                <c:pt idx="10">
                  <c:v>2000</c:v>
                </c:pt>
                <c:pt idx="20">
                  <c:v>2010</c:v>
                </c:pt>
                <c:pt idx="23">
                  <c:v>2013</c:v>
                </c:pt>
              </c:numCache>
            </c:numRef>
          </c:cat>
          <c:val>
            <c:numRef>
              <c:f>Sheet1!$F$9:$F$32</c:f>
              <c:numCache>
                <c:formatCode>General</c:formatCode>
                <c:ptCount val="24"/>
                <c:pt idx="0">
                  <c:v>4.8</c:v>
                </c:pt>
                <c:pt idx="1">
                  <c:v>3.1</c:v>
                </c:pt>
                <c:pt idx="2">
                  <c:v>7.1</c:v>
                </c:pt>
                <c:pt idx="3">
                  <c:v>6.1</c:v>
                </c:pt>
                <c:pt idx="4">
                  <c:v>2.5</c:v>
                </c:pt>
                <c:pt idx="5">
                  <c:v>2.6</c:v>
                </c:pt>
                <c:pt idx="6">
                  <c:v>4</c:v>
                </c:pt>
                <c:pt idx="7">
                  <c:v>-2.2000000000000002</c:v>
                </c:pt>
                <c:pt idx="8">
                  <c:v>-0.9</c:v>
                </c:pt>
                <c:pt idx="9">
                  <c:v>3.8</c:v>
                </c:pt>
                <c:pt idx="10">
                  <c:v>0.2</c:v>
                </c:pt>
                <c:pt idx="11">
                  <c:v>1.7</c:v>
                </c:pt>
                <c:pt idx="12">
                  <c:v>0.5</c:v>
                </c:pt>
                <c:pt idx="13">
                  <c:v>-0.9</c:v>
                </c:pt>
                <c:pt idx="14">
                  <c:v>-0.6</c:v>
                </c:pt>
                <c:pt idx="15">
                  <c:v>-1.6</c:v>
                </c:pt>
                <c:pt idx="16">
                  <c:v>-1</c:v>
                </c:pt>
                <c:pt idx="17">
                  <c:v>-0.3</c:v>
                </c:pt>
                <c:pt idx="18">
                  <c:v>-1.5</c:v>
                </c:pt>
                <c:pt idx="19">
                  <c:v>3</c:v>
                </c:pt>
                <c:pt idx="20">
                  <c:v>1.6</c:v>
                </c:pt>
                <c:pt idx="21">
                  <c:v>-0.5</c:v>
                </c:pt>
                <c:pt idx="22">
                  <c:v>1.9</c:v>
                </c:pt>
                <c:pt idx="23">
                  <c:v>3.6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2326016"/>
        <c:axId val="142331904"/>
      </c:lineChart>
      <c:catAx>
        <c:axId val="142326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2331904"/>
        <c:crosses val="autoZero"/>
        <c:auto val="1"/>
        <c:lblAlgn val="ctr"/>
        <c:lblOffset val="100"/>
        <c:noMultiLvlLbl val="0"/>
      </c:catAx>
      <c:valAx>
        <c:axId val="142331904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5.2390307793058286E-3"/>
              <c:y val="8.046540271851493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42326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100" b="1">
          <a:latin typeface="Arial" panose="020B0604020202020204" pitchFamily="34" charset="0"/>
          <a:cs typeface="Arial" panose="020B0604020202020204" pitchFamily="34" charset="0"/>
        </a:defRPr>
      </a:pPr>
      <a:endParaRPr lang="ko-KR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6983545506009613E-2"/>
          <c:y val="0.10280766306031551"/>
          <c:w val="0.88965761651492792"/>
          <c:h val="0.86513989199625896"/>
        </c:manualLayout>
      </c:layout>
      <c:lineChart>
        <c:grouping val="standard"/>
        <c:varyColors val="0"/>
        <c:ser>
          <c:idx val="0"/>
          <c:order val="0"/>
          <c:tx>
            <c:strRef>
              <c:f>Sheet3!$D$11</c:f>
              <c:strCache>
                <c:ptCount val="1"/>
                <c:pt idx="0">
                  <c:v>기준금리 </c:v>
                </c:pt>
              </c:strCache>
            </c:strRef>
          </c:tx>
          <c:marker>
            <c:symbol val="none"/>
          </c:marker>
          <c:cat>
            <c:numRef>
              <c:f>Sheet3!$C$12:$C$429</c:f>
              <c:numCache>
                <c:formatCode>General</c:formatCode>
                <c:ptCount val="418"/>
                <c:pt idx="0">
                  <c:v>1980</c:v>
                </c:pt>
                <c:pt idx="120">
                  <c:v>1990</c:v>
                </c:pt>
                <c:pt idx="240">
                  <c:v>2000</c:v>
                </c:pt>
                <c:pt idx="360">
                  <c:v>2010</c:v>
                </c:pt>
                <c:pt idx="408">
                  <c:v>2014</c:v>
                </c:pt>
              </c:numCache>
            </c:numRef>
          </c:cat>
          <c:val>
            <c:numRef>
              <c:f>Sheet3!$D$12:$D$429</c:f>
              <c:numCache>
                <c:formatCode>General</c:formatCode>
                <c:ptCount val="418"/>
                <c:pt idx="0">
                  <c:v>6.25</c:v>
                </c:pt>
                <c:pt idx="1">
                  <c:v>7.25</c:v>
                </c:pt>
                <c:pt idx="2">
                  <c:v>9</c:v>
                </c:pt>
                <c:pt idx="3">
                  <c:v>9</c:v>
                </c:pt>
                <c:pt idx="4">
                  <c:v>9</c:v>
                </c:pt>
                <c:pt idx="5">
                  <c:v>9</c:v>
                </c:pt>
                <c:pt idx="6">
                  <c:v>9</c:v>
                </c:pt>
                <c:pt idx="7">
                  <c:v>8.25</c:v>
                </c:pt>
                <c:pt idx="8">
                  <c:v>8.25</c:v>
                </c:pt>
                <c:pt idx="9">
                  <c:v>8.25</c:v>
                </c:pt>
                <c:pt idx="10">
                  <c:v>7.25</c:v>
                </c:pt>
                <c:pt idx="11">
                  <c:v>7.25</c:v>
                </c:pt>
                <c:pt idx="12">
                  <c:v>7.25</c:v>
                </c:pt>
                <c:pt idx="13">
                  <c:v>7.25</c:v>
                </c:pt>
                <c:pt idx="14">
                  <c:v>6.25</c:v>
                </c:pt>
                <c:pt idx="15">
                  <c:v>6.25</c:v>
                </c:pt>
                <c:pt idx="16">
                  <c:v>6.25</c:v>
                </c:pt>
                <c:pt idx="17">
                  <c:v>6.25</c:v>
                </c:pt>
                <c:pt idx="18">
                  <c:v>6.25</c:v>
                </c:pt>
                <c:pt idx="19">
                  <c:v>6.25</c:v>
                </c:pt>
                <c:pt idx="20">
                  <c:v>6.25</c:v>
                </c:pt>
                <c:pt idx="21">
                  <c:v>6.25</c:v>
                </c:pt>
                <c:pt idx="22">
                  <c:v>6.25</c:v>
                </c:pt>
                <c:pt idx="23">
                  <c:v>5.5</c:v>
                </c:pt>
                <c:pt idx="24">
                  <c:v>5.5</c:v>
                </c:pt>
                <c:pt idx="25">
                  <c:v>5.5</c:v>
                </c:pt>
                <c:pt idx="26">
                  <c:v>5.5</c:v>
                </c:pt>
                <c:pt idx="27">
                  <c:v>5.5</c:v>
                </c:pt>
                <c:pt idx="28">
                  <c:v>5.5</c:v>
                </c:pt>
                <c:pt idx="29">
                  <c:v>5.5</c:v>
                </c:pt>
                <c:pt idx="30">
                  <c:v>5.5</c:v>
                </c:pt>
                <c:pt idx="31">
                  <c:v>5.5</c:v>
                </c:pt>
                <c:pt idx="32">
                  <c:v>5.5</c:v>
                </c:pt>
                <c:pt idx="33">
                  <c:v>5.5</c:v>
                </c:pt>
                <c:pt idx="34">
                  <c:v>5.5</c:v>
                </c:pt>
                <c:pt idx="35">
                  <c:v>5.5</c:v>
                </c:pt>
                <c:pt idx="36">
                  <c:v>5.5</c:v>
                </c:pt>
                <c:pt idx="37">
                  <c:v>5.5</c:v>
                </c:pt>
                <c:pt idx="38">
                  <c:v>5.5</c:v>
                </c:pt>
                <c:pt idx="39">
                  <c:v>5.5</c:v>
                </c:pt>
                <c:pt idx="40">
                  <c:v>5.5</c:v>
                </c:pt>
                <c:pt idx="41">
                  <c:v>5.5</c:v>
                </c:pt>
                <c:pt idx="42">
                  <c:v>5.5</c:v>
                </c:pt>
                <c:pt idx="43">
                  <c:v>5.5</c:v>
                </c:pt>
                <c:pt idx="44">
                  <c:v>5.5</c:v>
                </c:pt>
                <c:pt idx="45">
                  <c:v>5</c:v>
                </c:pt>
                <c:pt idx="46">
                  <c:v>5</c:v>
                </c:pt>
                <c:pt idx="47">
                  <c:v>5</c:v>
                </c:pt>
                <c:pt idx="48">
                  <c:v>5</c:v>
                </c:pt>
                <c:pt idx="49">
                  <c:v>5</c:v>
                </c:pt>
                <c:pt idx="50">
                  <c:v>5</c:v>
                </c:pt>
                <c:pt idx="51">
                  <c:v>5</c:v>
                </c:pt>
                <c:pt idx="52">
                  <c:v>5</c:v>
                </c:pt>
                <c:pt idx="53">
                  <c:v>5</c:v>
                </c:pt>
                <c:pt idx="54">
                  <c:v>5</c:v>
                </c:pt>
                <c:pt idx="55">
                  <c:v>5</c:v>
                </c:pt>
                <c:pt idx="56">
                  <c:v>5</c:v>
                </c:pt>
                <c:pt idx="57">
                  <c:v>5</c:v>
                </c:pt>
                <c:pt idx="58">
                  <c:v>5</c:v>
                </c:pt>
                <c:pt idx="59">
                  <c:v>5</c:v>
                </c:pt>
                <c:pt idx="60">
                  <c:v>5</c:v>
                </c:pt>
                <c:pt idx="61">
                  <c:v>5</c:v>
                </c:pt>
                <c:pt idx="62">
                  <c:v>5</c:v>
                </c:pt>
                <c:pt idx="63">
                  <c:v>5</c:v>
                </c:pt>
                <c:pt idx="64">
                  <c:v>5</c:v>
                </c:pt>
                <c:pt idx="65">
                  <c:v>5</c:v>
                </c:pt>
                <c:pt idx="66">
                  <c:v>5</c:v>
                </c:pt>
                <c:pt idx="67">
                  <c:v>5</c:v>
                </c:pt>
                <c:pt idx="68">
                  <c:v>5</c:v>
                </c:pt>
                <c:pt idx="69">
                  <c:v>5</c:v>
                </c:pt>
                <c:pt idx="70">
                  <c:v>5</c:v>
                </c:pt>
                <c:pt idx="71">
                  <c:v>5</c:v>
                </c:pt>
                <c:pt idx="72">
                  <c:v>4.5</c:v>
                </c:pt>
                <c:pt idx="73">
                  <c:v>4.5</c:v>
                </c:pt>
                <c:pt idx="74">
                  <c:v>4</c:v>
                </c:pt>
                <c:pt idx="75">
                  <c:v>3.5</c:v>
                </c:pt>
                <c:pt idx="76">
                  <c:v>3.5</c:v>
                </c:pt>
                <c:pt idx="77">
                  <c:v>3.5</c:v>
                </c:pt>
                <c:pt idx="78">
                  <c:v>3.5</c:v>
                </c:pt>
                <c:pt idx="79">
                  <c:v>3.5</c:v>
                </c:pt>
                <c:pt idx="80">
                  <c:v>3.5</c:v>
                </c:pt>
                <c:pt idx="81">
                  <c:v>3.5</c:v>
                </c:pt>
                <c:pt idx="82">
                  <c:v>3</c:v>
                </c:pt>
                <c:pt idx="83">
                  <c:v>3</c:v>
                </c:pt>
                <c:pt idx="84">
                  <c:v>3</c:v>
                </c:pt>
                <c:pt idx="85">
                  <c:v>2.5</c:v>
                </c:pt>
                <c:pt idx="86">
                  <c:v>2.5</c:v>
                </c:pt>
                <c:pt idx="87">
                  <c:v>2.5</c:v>
                </c:pt>
                <c:pt idx="88">
                  <c:v>2.5</c:v>
                </c:pt>
                <c:pt idx="89">
                  <c:v>2.5</c:v>
                </c:pt>
                <c:pt idx="90">
                  <c:v>2.5</c:v>
                </c:pt>
                <c:pt idx="91">
                  <c:v>2.5</c:v>
                </c:pt>
                <c:pt idx="92">
                  <c:v>2.5</c:v>
                </c:pt>
                <c:pt idx="93">
                  <c:v>2.5</c:v>
                </c:pt>
                <c:pt idx="94">
                  <c:v>2.5</c:v>
                </c:pt>
                <c:pt idx="95">
                  <c:v>2.5</c:v>
                </c:pt>
                <c:pt idx="96">
                  <c:v>2.5</c:v>
                </c:pt>
                <c:pt idx="97">
                  <c:v>2.5</c:v>
                </c:pt>
                <c:pt idx="98">
                  <c:v>2.5</c:v>
                </c:pt>
                <c:pt idx="99">
                  <c:v>2.5</c:v>
                </c:pt>
                <c:pt idx="100">
                  <c:v>2.5</c:v>
                </c:pt>
                <c:pt idx="101">
                  <c:v>2.5</c:v>
                </c:pt>
                <c:pt idx="102">
                  <c:v>2.5</c:v>
                </c:pt>
                <c:pt idx="103">
                  <c:v>2.5</c:v>
                </c:pt>
                <c:pt idx="104">
                  <c:v>2.5</c:v>
                </c:pt>
                <c:pt idx="105">
                  <c:v>2.5</c:v>
                </c:pt>
                <c:pt idx="106">
                  <c:v>2.5</c:v>
                </c:pt>
                <c:pt idx="107">
                  <c:v>2.5</c:v>
                </c:pt>
                <c:pt idx="108">
                  <c:v>2.5</c:v>
                </c:pt>
                <c:pt idx="109">
                  <c:v>2.5</c:v>
                </c:pt>
                <c:pt idx="110">
                  <c:v>2.5</c:v>
                </c:pt>
                <c:pt idx="111">
                  <c:v>2.5</c:v>
                </c:pt>
                <c:pt idx="112">
                  <c:v>3.25</c:v>
                </c:pt>
                <c:pt idx="113">
                  <c:v>3.25</c:v>
                </c:pt>
                <c:pt idx="114">
                  <c:v>3.25</c:v>
                </c:pt>
                <c:pt idx="115">
                  <c:v>3.25</c:v>
                </c:pt>
                <c:pt idx="116">
                  <c:v>3.25</c:v>
                </c:pt>
                <c:pt idx="117">
                  <c:v>3.75</c:v>
                </c:pt>
                <c:pt idx="118">
                  <c:v>3.75</c:v>
                </c:pt>
                <c:pt idx="119">
                  <c:v>4.25</c:v>
                </c:pt>
                <c:pt idx="120">
                  <c:v>4.25</c:v>
                </c:pt>
                <c:pt idx="121">
                  <c:v>4.25</c:v>
                </c:pt>
                <c:pt idx="122">
                  <c:v>5.25</c:v>
                </c:pt>
                <c:pt idx="123">
                  <c:v>5.25</c:v>
                </c:pt>
                <c:pt idx="124">
                  <c:v>5.25</c:v>
                </c:pt>
                <c:pt idx="125">
                  <c:v>5.25</c:v>
                </c:pt>
                <c:pt idx="126">
                  <c:v>5.25</c:v>
                </c:pt>
                <c:pt idx="127">
                  <c:v>6</c:v>
                </c:pt>
                <c:pt idx="128">
                  <c:v>6</c:v>
                </c:pt>
                <c:pt idx="129">
                  <c:v>6</c:v>
                </c:pt>
                <c:pt idx="130">
                  <c:v>6</c:v>
                </c:pt>
                <c:pt idx="131">
                  <c:v>6</c:v>
                </c:pt>
                <c:pt idx="132">
                  <c:v>6</c:v>
                </c:pt>
                <c:pt idx="133">
                  <c:v>6</c:v>
                </c:pt>
                <c:pt idx="134">
                  <c:v>6</c:v>
                </c:pt>
                <c:pt idx="135">
                  <c:v>6</c:v>
                </c:pt>
                <c:pt idx="136">
                  <c:v>6</c:v>
                </c:pt>
                <c:pt idx="137">
                  <c:v>6</c:v>
                </c:pt>
                <c:pt idx="138">
                  <c:v>5.5</c:v>
                </c:pt>
                <c:pt idx="139">
                  <c:v>5.5</c:v>
                </c:pt>
                <c:pt idx="140">
                  <c:v>5.5</c:v>
                </c:pt>
                <c:pt idx="141">
                  <c:v>5.5</c:v>
                </c:pt>
                <c:pt idx="142">
                  <c:v>5</c:v>
                </c:pt>
                <c:pt idx="143">
                  <c:v>4.5</c:v>
                </c:pt>
                <c:pt idx="144">
                  <c:v>4.5</c:v>
                </c:pt>
                <c:pt idx="145">
                  <c:v>4.5</c:v>
                </c:pt>
                <c:pt idx="146">
                  <c:v>4.5</c:v>
                </c:pt>
                <c:pt idx="147">
                  <c:v>3.75</c:v>
                </c:pt>
                <c:pt idx="148">
                  <c:v>3.75</c:v>
                </c:pt>
                <c:pt idx="149">
                  <c:v>3.75</c:v>
                </c:pt>
                <c:pt idx="150">
                  <c:v>3.25</c:v>
                </c:pt>
                <c:pt idx="151">
                  <c:v>3.25</c:v>
                </c:pt>
                <c:pt idx="152">
                  <c:v>3.25</c:v>
                </c:pt>
                <c:pt idx="153">
                  <c:v>3.25</c:v>
                </c:pt>
                <c:pt idx="154">
                  <c:v>3.25</c:v>
                </c:pt>
                <c:pt idx="155">
                  <c:v>3.25</c:v>
                </c:pt>
                <c:pt idx="156">
                  <c:v>3.25</c:v>
                </c:pt>
                <c:pt idx="157">
                  <c:v>2.5</c:v>
                </c:pt>
                <c:pt idx="158">
                  <c:v>2.5</c:v>
                </c:pt>
                <c:pt idx="159">
                  <c:v>2.5</c:v>
                </c:pt>
                <c:pt idx="160">
                  <c:v>2.5</c:v>
                </c:pt>
                <c:pt idx="161">
                  <c:v>2.5</c:v>
                </c:pt>
                <c:pt idx="162">
                  <c:v>2.5</c:v>
                </c:pt>
                <c:pt idx="163">
                  <c:v>2.5</c:v>
                </c:pt>
                <c:pt idx="164">
                  <c:v>1.75</c:v>
                </c:pt>
                <c:pt idx="165">
                  <c:v>1.75</c:v>
                </c:pt>
                <c:pt idx="166">
                  <c:v>1.75</c:v>
                </c:pt>
                <c:pt idx="167">
                  <c:v>1.75</c:v>
                </c:pt>
                <c:pt idx="168">
                  <c:v>1.75</c:v>
                </c:pt>
                <c:pt idx="169">
                  <c:v>1.75</c:v>
                </c:pt>
                <c:pt idx="170">
                  <c:v>1.75</c:v>
                </c:pt>
                <c:pt idx="171">
                  <c:v>1.75</c:v>
                </c:pt>
                <c:pt idx="172">
                  <c:v>1.75</c:v>
                </c:pt>
                <c:pt idx="173">
                  <c:v>1.75</c:v>
                </c:pt>
                <c:pt idx="174">
                  <c:v>1.75</c:v>
                </c:pt>
                <c:pt idx="175">
                  <c:v>1.75</c:v>
                </c:pt>
                <c:pt idx="176">
                  <c:v>1.75</c:v>
                </c:pt>
                <c:pt idx="177">
                  <c:v>1.75</c:v>
                </c:pt>
                <c:pt idx="178">
                  <c:v>1.75</c:v>
                </c:pt>
                <c:pt idx="179">
                  <c:v>1.75</c:v>
                </c:pt>
                <c:pt idx="180">
                  <c:v>1.75</c:v>
                </c:pt>
                <c:pt idx="181">
                  <c:v>1.75</c:v>
                </c:pt>
                <c:pt idx="182">
                  <c:v>1.75</c:v>
                </c:pt>
                <c:pt idx="183">
                  <c:v>1</c:v>
                </c:pt>
                <c:pt idx="184">
                  <c:v>1</c:v>
                </c:pt>
                <c:pt idx="185">
                  <c:v>1</c:v>
                </c:pt>
                <c:pt idx="186">
                  <c:v>1</c:v>
                </c:pt>
                <c:pt idx="187">
                  <c:v>1</c:v>
                </c:pt>
                <c:pt idx="188">
                  <c:v>0.5</c:v>
                </c:pt>
                <c:pt idx="189">
                  <c:v>0.5</c:v>
                </c:pt>
                <c:pt idx="190">
                  <c:v>0.5</c:v>
                </c:pt>
                <c:pt idx="191">
                  <c:v>0.5</c:v>
                </c:pt>
                <c:pt idx="192">
                  <c:v>0.5</c:v>
                </c:pt>
                <c:pt idx="193">
                  <c:v>0.5</c:v>
                </c:pt>
                <c:pt idx="194">
                  <c:v>0.5</c:v>
                </c:pt>
                <c:pt idx="195">
                  <c:v>0.5</c:v>
                </c:pt>
                <c:pt idx="196">
                  <c:v>0.5</c:v>
                </c:pt>
                <c:pt idx="197">
                  <c:v>0.5</c:v>
                </c:pt>
                <c:pt idx="198">
                  <c:v>0.5</c:v>
                </c:pt>
                <c:pt idx="199">
                  <c:v>0.5</c:v>
                </c:pt>
                <c:pt idx="200">
                  <c:v>0.5</c:v>
                </c:pt>
                <c:pt idx="201">
                  <c:v>0.5</c:v>
                </c:pt>
                <c:pt idx="202">
                  <c:v>0.5</c:v>
                </c:pt>
                <c:pt idx="203">
                  <c:v>0.5</c:v>
                </c:pt>
                <c:pt idx="204">
                  <c:v>0.5</c:v>
                </c:pt>
                <c:pt idx="205">
                  <c:v>0.5</c:v>
                </c:pt>
                <c:pt idx="206">
                  <c:v>0.5</c:v>
                </c:pt>
                <c:pt idx="207">
                  <c:v>0.5</c:v>
                </c:pt>
                <c:pt idx="208">
                  <c:v>0.5</c:v>
                </c:pt>
                <c:pt idx="209">
                  <c:v>0.5</c:v>
                </c:pt>
                <c:pt idx="210">
                  <c:v>0.5</c:v>
                </c:pt>
                <c:pt idx="211">
                  <c:v>0.5</c:v>
                </c:pt>
                <c:pt idx="212">
                  <c:v>0.5</c:v>
                </c:pt>
                <c:pt idx="213">
                  <c:v>0.5</c:v>
                </c:pt>
                <c:pt idx="214">
                  <c:v>0.5</c:v>
                </c:pt>
                <c:pt idx="215">
                  <c:v>0.5</c:v>
                </c:pt>
                <c:pt idx="216">
                  <c:v>0.5</c:v>
                </c:pt>
                <c:pt idx="217">
                  <c:v>0.5</c:v>
                </c:pt>
                <c:pt idx="218">
                  <c:v>0.5</c:v>
                </c:pt>
                <c:pt idx="219">
                  <c:v>0.5</c:v>
                </c:pt>
                <c:pt idx="220">
                  <c:v>0.5</c:v>
                </c:pt>
                <c:pt idx="221">
                  <c:v>0.5</c:v>
                </c:pt>
                <c:pt idx="222">
                  <c:v>0.5</c:v>
                </c:pt>
                <c:pt idx="223">
                  <c:v>0.5</c:v>
                </c:pt>
                <c:pt idx="224">
                  <c:v>0.5</c:v>
                </c:pt>
                <c:pt idx="225">
                  <c:v>0.5</c:v>
                </c:pt>
                <c:pt idx="226">
                  <c:v>0.5</c:v>
                </c:pt>
                <c:pt idx="227">
                  <c:v>0.5</c:v>
                </c:pt>
                <c:pt idx="228">
                  <c:v>0.5</c:v>
                </c:pt>
                <c:pt idx="229">
                  <c:v>0.5</c:v>
                </c:pt>
                <c:pt idx="230">
                  <c:v>0.5</c:v>
                </c:pt>
                <c:pt idx="231">
                  <c:v>0.5</c:v>
                </c:pt>
                <c:pt idx="232">
                  <c:v>0.5</c:v>
                </c:pt>
                <c:pt idx="233">
                  <c:v>0.5</c:v>
                </c:pt>
                <c:pt idx="234">
                  <c:v>0.5</c:v>
                </c:pt>
                <c:pt idx="235">
                  <c:v>0.5</c:v>
                </c:pt>
                <c:pt idx="236">
                  <c:v>0.5</c:v>
                </c:pt>
                <c:pt idx="237">
                  <c:v>0.5</c:v>
                </c:pt>
                <c:pt idx="238">
                  <c:v>0.5</c:v>
                </c:pt>
                <c:pt idx="239">
                  <c:v>0.5</c:v>
                </c:pt>
                <c:pt idx="240">
                  <c:v>0.5</c:v>
                </c:pt>
                <c:pt idx="241">
                  <c:v>0.5</c:v>
                </c:pt>
                <c:pt idx="242">
                  <c:v>0.5</c:v>
                </c:pt>
                <c:pt idx="243">
                  <c:v>0.5</c:v>
                </c:pt>
                <c:pt idx="244">
                  <c:v>0.5</c:v>
                </c:pt>
                <c:pt idx="245">
                  <c:v>0.5</c:v>
                </c:pt>
                <c:pt idx="246">
                  <c:v>0.5</c:v>
                </c:pt>
                <c:pt idx="247">
                  <c:v>0.5</c:v>
                </c:pt>
                <c:pt idx="248">
                  <c:v>0.5</c:v>
                </c:pt>
                <c:pt idx="249">
                  <c:v>0.5</c:v>
                </c:pt>
                <c:pt idx="250">
                  <c:v>0.5</c:v>
                </c:pt>
                <c:pt idx="251">
                  <c:v>0.5</c:v>
                </c:pt>
                <c:pt idx="252">
                  <c:v>0.5</c:v>
                </c:pt>
                <c:pt idx="253">
                  <c:v>0.35</c:v>
                </c:pt>
                <c:pt idx="254">
                  <c:v>0.25</c:v>
                </c:pt>
                <c:pt idx="255">
                  <c:v>0.25</c:v>
                </c:pt>
                <c:pt idx="256">
                  <c:v>0.25</c:v>
                </c:pt>
                <c:pt idx="257">
                  <c:v>0.25</c:v>
                </c:pt>
                <c:pt idx="258">
                  <c:v>0.25</c:v>
                </c:pt>
                <c:pt idx="259">
                  <c:v>0.25</c:v>
                </c:pt>
                <c:pt idx="260">
                  <c:v>0.1</c:v>
                </c:pt>
                <c:pt idx="261">
                  <c:v>0.1</c:v>
                </c:pt>
                <c:pt idx="262">
                  <c:v>0.1</c:v>
                </c:pt>
                <c:pt idx="263">
                  <c:v>0.1</c:v>
                </c:pt>
                <c:pt idx="264">
                  <c:v>0.1</c:v>
                </c:pt>
                <c:pt idx="265">
                  <c:v>0.1</c:v>
                </c:pt>
                <c:pt idx="266">
                  <c:v>0.1</c:v>
                </c:pt>
                <c:pt idx="267">
                  <c:v>0.1</c:v>
                </c:pt>
                <c:pt idx="268">
                  <c:v>0.1</c:v>
                </c:pt>
                <c:pt idx="269">
                  <c:v>0.1</c:v>
                </c:pt>
                <c:pt idx="270">
                  <c:v>0.1</c:v>
                </c:pt>
                <c:pt idx="271">
                  <c:v>0.1</c:v>
                </c:pt>
                <c:pt idx="272">
                  <c:v>0.1</c:v>
                </c:pt>
                <c:pt idx="273">
                  <c:v>0.1</c:v>
                </c:pt>
                <c:pt idx="274">
                  <c:v>0.1</c:v>
                </c:pt>
                <c:pt idx="275">
                  <c:v>0.1</c:v>
                </c:pt>
                <c:pt idx="276">
                  <c:v>0.1</c:v>
                </c:pt>
                <c:pt idx="277">
                  <c:v>0.1</c:v>
                </c:pt>
                <c:pt idx="278">
                  <c:v>0.1</c:v>
                </c:pt>
                <c:pt idx="279">
                  <c:v>0.1</c:v>
                </c:pt>
                <c:pt idx="280">
                  <c:v>0.1</c:v>
                </c:pt>
                <c:pt idx="281">
                  <c:v>0.1</c:v>
                </c:pt>
                <c:pt idx="282">
                  <c:v>0.1</c:v>
                </c:pt>
                <c:pt idx="283">
                  <c:v>0.1</c:v>
                </c:pt>
                <c:pt idx="284">
                  <c:v>0.1</c:v>
                </c:pt>
                <c:pt idx="285">
                  <c:v>0.1</c:v>
                </c:pt>
                <c:pt idx="286">
                  <c:v>0.1</c:v>
                </c:pt>
                <c:pt idx="287">
                  <c:v>0.1</c:v>
                </c:pt>
                <c:pt idx="288">
                  <c:v>0.1</c:v>
                </c:pt>
                <c:pt idx="289">
                  <c:v>0.1</c:v>
                </c:pt>
                <c:pt idx="290">
                  <c:v>0.1</c:v>
                </c:pt>
                <c:pt idx="291">
                  <c:v>0.1</c:v>
                </c:pt>
                <c:pt idx="292">
                  <c:v>0.1</c:v>
                </c:pt>
                <c:pt idx="293">
                  <c:v>0.1</c:v>
                </c:pt>
                <c:pt idx="294">
                  <c:v>0.1</c:v>
                </c:pt>
                <c:pt idx="295">
                  <c:v>0.1</c:v>
                </c:pt>
                <c:pt idx="296">
                  <c:v>0.1</c:v>
                </c:pt>
                <c:pt idx="297">
                  <c:v>0.1</c:v>
                </c:pt>
                <c:pt idx="298">
                  <c:v>0.1</c:v>
                </c:pt>
                <c:pt idx="299">
                  <c:v>0.1</c:v>
                </c:pt>
                <c:pt idx="300">
                  <c:v>0.1</c:v>
                </c:pt>
                <c:pt idx="301">
                  <c:v>0.1</c:v>
                </c:pt>
                <c:pt idx="302">
                  <c:v>0.1</c:v>
                </c:pt>
                <c:pt idx="303">
                  <c:v>0.1</c:v>
                </c:pt>
                <c:pt idx="304">
                  <c:v>0.1</c:v>
                </c:pt>
                <c:pt idx="305">
                  <c:v>0.1</c:v>
                </c:pt>
                <c:pt idx="306">
                  <c:v>0.1</c:v>
                </c:pt>
                <c:pt idx="307">
                  <c:v>0.1</c:v>
                </c:pt>
                <c:pt idx="308">
                  <c:v>0.1</c:v>
                </c:pt>
                <c:pt idx="309">
                  <c:v>0.1</c:v>
                </c:pt>
                <c:pt idx="310">
                  <c:v>0.1</c:v>
                </c:pt>
                <c:pt idx="311">
                  <c:v>0.1</c:v>
                </c:pt>
                <c:pt idx="312">
                  <c:v>0.1</c:v>
                </c:pt>
                <c:pt idx="313">
                  <c:v>0.1</c:v>
                </c:pt>
                <c:pt idx="314">
                  <c:v>0.1</c:v>
                </c:pt>
                <c:pt idx="315">
                  <c:v>0.1</c:v>
                </c:pt>
                <c:pt idx="316">
                  <c:v>0.1</c:v>
                </c:pt>
                <c:pt idx="317">
                  <c:v>0.1</c:v>
                </c:pt>
                <c:pt idx="318">
                  <c:v>0.4</c:v>
                </c:pt>
                <c:pt idx="319">
                  <c:v>0.4</c:v>
                </c:pt>
                <c:pt idx="320">
                  <c:v>0.4</c:v>
                </c:pt>
                <c:pt idx="321">
                  <c:v>0.4</c:v>
                </c:pt>
                <c:pt idx="322">
                  <c:v>0.4</c:v>
                </c:pt>
                <c:pt idx="323">
                  <c:v>0.4</c:v>
                </c:pt>
                <c:pt idx="324">
                  <c:v>0.4</c:v>
                </c:pt>
                <c:pt idx="325">
                  <c:v>0.75</c:v>
                </c:pt>
                <c:pt idx="326">
                  <c:v>0.75</c:v>
                </c:pt>
                <c:pt idx="327">
                  <c:v>0.75</c:v>
                </c:pt>
                <c:pt idx="328">
                  <c:v>0.75</c:v>
                </c:pt>
                <c:pt idx="329">
                  <c:v>0.75</c:v>
                </c:pt>
                <c:pt idx="330">
                  <c:v>0.75</c:v>
                </c:pt>
                <c:pt idx="331">
                  <c:v>0.75</c:v>
                </c:pt>
                <c:pt idx="332">
                  <c:v>0.75</c:v>
                </c:pt>
                <c:pt idx="333">
                  <c:v>0.75</c:v>
                </c:pt>
                <c:pt idx="334">
                  <c:v>0.75</c:v>
                </c:pt>
                <c:pt idx="335">
                  <c:v>0.75</c:v>
                </c:pt>
                <c:pt idx="336">
                  <c:v>0.75</c:v>
                </c:pt>
                <c:pt idx="337">
                  <c:v>0.75</c:v>
                </c:pt>
                <c:pt idx="338">
                  <c:v>0.75</c:v>
                </c:pt>
                <c:pt idx="339">
                  <c:v>0.75</c:v>
                </c:pt>
                <c:pt idx="340">
                  <c:v>0.75</c:v>
                </c:pt>
                <c:pt idx="341">
                  <c:v>0.75</c:v>
                </c:pt>
                <c:pt idx="342">
                  <c:v>0.75</c:v>
                </c:pt>
                <c:pt idx="343">
                  <c:v>0.75</c:v>
                </c:pt>
                <c:pt idx="344">
                  <c:v>0.75</c:v>
                </c:pt>
                <c:pt idx="345">
                  <c:v>0.5</c:v>
                </c:pt>
                <c:pt idx="346">
                  <c:v>0.5</c:v>
                </c:pt>
                <c:pt idx="347">
                  <c:v>0.3</c:v>
                </c:pt>
                <c:pt idx="348">
                  <c:v>0.3</c:v>
                </c:pt>
                <c:pt idx="349">
                  <c:v>0.3</c:v>
                </c:pt>
                <c:pt idx="350">
                  <c:v>0.3</c:v>
                </c:pt>
                <c:pt idx="351">
                  <c:v>0.3</c:v>
                </c:pt>
                <c:pt idx="352">
                  <c:v>0.3</c:v>
                </c:pt>
                <c:pt idx="353">
                  <c:v>0.3</c:v>
                </c:pt>
                <c:pt idx="354">
                  <c:v>0.3</c:v>
                </c:pt>
                <c:pt idx="355">
                  <c:v>0.3</c:v>
                </c:pt>
                <c:pt idx="356">
                  <c:v>0.3</c:v>
                </c:pt>
                <c:pt idx="357">
                  <c:v>0.3</c:v>
                </c:pt>
                <c:pt idx="358">
                  <c:v>0.3</c:v>
                </c:pt>
                <c:pt idx="359">
                  <c:v>0.3</c:v>
                </c:pt>
                <c:pt idx="360">
                  <c:v>0.3</c:v>
                </c:pt>
                <c:pt idx="361">
                  <c:v>0.3</c:v>
                </c:pt>
                <c:pt idx="362">
                  <c:v>0.3</c:v>
                </c:pt>
                <c:pt idx="363">
                  <c:v>0.3</c:v>
                </c:pt>
                <c:pt idx="364">
                  <c:v>0.3</c:v>
                </c:pt>
                <c:pt idx="365">
                  <c:v>0.3</c:v>
                </c:pt>
                <c:pt idx="366">
                  <c:v>0.3</c:v>
                </c:pt>
                <c:pt idx="367">
                  <c:v>0.3</c:v>
                </c:pt>
                <c:pt idx="368">
                  <c:v>0.3</c:v>
                </c:pt>
                <c:pt idx="369">
                  <c:v>0.3</c:v>
                </c:pt>
                <c:pt idx="370">
                  <c:v>0.3</c:v>
                </c:pt>
                <c:pt idx="371">
                  <c:v>0.3</c:v>
                </c:pt>
                <c:pt idx="372">
                  <c:v>0.3</c:v>
                </c:pt>
                <c:pt idx="373">
                  <c:v>0.3</c:v>
                </c:pt>
                <c:pt idx="374">
                  <c:v>0.3</c:v>
                </c:pt>
                <c:pt idx="375">
                  <c:v>0.3</c:v>
                </c:pt>
                <c:pt idx="376">
                  <c:v>0.3</c:v>
                </c:pt>
                <c:pt idx="377">
                  <c:v>0.3</c:v>
                </c:pt>
                <c:pt idx="378">
                  <c:v>0.3</c:v>
                </c:pt>
                <c:pt idx="379">
                  <c:v>0.3</c:v>
                </c:pt>
                <c:pt idx="380">
                  <c:v>0.3</c:v>
                </c:pt>
                <c:pt idx="381">
                  <c:v>0.3</c:v>
                </c:pt>
                <c:pt idx="382">
                  <c:v>0.3</c:v>
                </c:pt>
                <c:pt idx="383">
                  <c:v>0.3</c:v>
                </c:pt>
                <c:pt idx="384">
                  <c:v>0.3</c:v>
                </c:pt>
                <c:pt idx="385">
                  <c:v>0.3</c:v>
                </c:pt>
                <c:pt idx="386">
                  <c:v>0.3</c:v>
                </c:pt>
                <c:pt idx="387">
                  <c:v>0.3</c:v>
                </c:pt>
                <c:pt idx="388">
                  <c:v>0.3</c:v>
                </c:pt>
                <c:pt idx="389">
                  <c:v>0.3</c:v>
                </c:pt>
                <c:pt idx="390">
                  <c:v>0.3</c:v>
                </c:pt>
                <c:pt idx="391">
                  <c:v>0.3</c:v>
                </c:pt>
                <c:pt idx="392">
                  <c:v>0.3</c:v>
                </c:pt>
                <c:pt idx="393">
                  <c:v>0.3</c:v>
                </c:pt>
                <c:pt idx="394">
                  <c:v>0.3</c:v>
                </c:pt>
                <c:pt idx="395">
                  <c:v>0.3</c:v>
                </c:pt>
                <c:pt idx="396">
                  <c:v>0.3</c:v>
                </c:pt>
                <c:pt idx="397">
                  <c:v>0.3</c:v>
                </c:pt>
                <c:pt idx="398">
                  <c:v>0.3</c:v>
                </c:pt>
                <c:pt idx="399">
                  <c:v>0.3</c:v>
                </c:pt>
                <c:pt idx="400">
                  <c:v>0.3</c:v>
                </c:pt>
                <c:pt idx="401">
                  <c:v>0.3</c:v>
                </c:pt>
                <c:pt idx="402">
                  <c:v>0.3</c:v>
                </c:pt>
                <c:pt idx="403">
                  <c:v>0.3</c:v>
                </c:pt>
                <c:pt idx="404">
                  <c:v>0.3</c:v>
                </c:pt>
                <c:pt idx="405">
                  <c:v>0.3</c:v>
                </c:pt>
                <c:pt idx="406">
                  <c:v>0.3</c:v>
                </c:pt>
                <c:pt idx="407">
                  <c:v>0.3</c:v>
                </c:pt>
                <c:pt idx="408">
                  <c:v>0.3</c:v>
                </c:pt>
                <c:pt idx="409">
                  <c:v>0.3</c:v>
                </c:pt>
                <c:pt idx="410">
                  <c:v>0.3</c:v>
                </c:pt>
                <c:pt idx="411">
                  <c:v>0.3</c:v>
                </c:pt>
                <c:pt idx="412">
                  <c:v>0.3</c:v>
                </c:pt>
                <c:pt idx="413">
                  <c:v>0.3</c:v>
                </c:pt>
                <c:pt idx="414">
                  <c:v>0.3</c:v>
                </c:pt>
                <c:pt idx="415">
                  <c:v>0.3</c:v>
                </c:pt>
                <c:pt idx="416">
                  <c:v>0.3</c:v>
                </c:pt>
                <c:pt idx="417">
                  <c:v>0.3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Sheet3!$E$11</c:f>
              <c:strCache>
                <c:ptCount val="1"/>
                <c:pt idx="0">
                  <c:v>본원통화</c:v>
                </c:pt>
              </c:strCache>
            </c:strRef>
          </c:tx>
          <c:marker>
            <c:symbol val="none"/>
          </c:marker>
          <c:cat>
            <c:numRef>
              <c:f>Sheet3!$C$12:$C$429</c:f>
              <c:numCache>
                <c:formatCode>General</c:formatCode>
                <c:ptCount val="418"/>
                <c:pt idx="0">
                  <c:v>1980</c:v>
                </c:pt>
                <c:pt idx="120">
                  <c:v>1990</c:v>
                </c:pt>
                <c:pt idx="240">
                  <c:v>2000</c:v>
                </c:pt>
                <c:pt idx="360">
                  <c:v>2010</c:v>
                </c:pt>
                <c:pt idx="408">
                  <c:v>2014</c:v>
                </c:pt>
              </c:numCache>
            </c:numRef>
          </c:cat>
          <c:val>
            <c:numRef>
              <c:f>Sheet3!$E$12:$E$429</c:f>
              <c:numCache>
                <c:formatCode>General</c:formatCode>
                <c:ptCount val="418"/>
                <c:pt idx="0">
                  <c:v>6.5</c:v>
                </c:pt>
                <c:pt idx="1">
                  <c:v>7.9</c:v>
                </c:pt>
                <c:pt idx="2">
                  <c:v>11.5</c:v>
                </c:pt>
                <c:pt idx="3">
                  <c:v>14.8</c:v>
                </c:pt>
                <c:pt idx="4">
                  <c:v>14.4</c:v>
                </c:pt>
                <c:pt idx="5">
                  <c:v>14.6</c:v>
                </c:pt>
                <c:pt idx="6">
                  <c:v>13.1</c:v>
                </c:pt>
                <c:pt idx="7">
                  <c:v>11.2</c:v>
                </c:pt>
                <c:pt idx="8">
                  <c:v>11.5</c:v>
                </c:pt>
                <c:pt idx="9">
                  <c:v>9.8000000000000007</c:v>
                </c:pt>
                <c:pt idx="10">
                  <c:v>11.5</c:v>
                </c:pt>
                <c:pt idx="11">
                  <c:v>6.9</c:v>
                </c:pt>
                <c:pt idx="12">
                  <c:v>5.7</c:v>
                </c:pt>
                <c:pt idx="13">
                  <c:v>5.8</c:v>
                </c:pt>
                <c:pt idx="14">
                  <c:v>4.0999999999999996</c:v>
                </c:pt>
                <c:pt idx="15">
                  <c:v>-1.9</c:v>
                </c:pt>
                <c:pt idx="16">
                  <c:v>-2.5</c:v>
                </c:pt>
                <c:pt idx="17">
                  <c:v>-2.7</c:v>
                </c:pt>
                <c:pt idx="18">
                  <c:v>-1.3</c:v>
                </c:pt>
                <c:pt idx="19">
                  <c:v>-0.3</c:v>
                </c:pt>
                <c:pt idx="20">
                  <c:v>-0.6</c:v>
                </c:pt>
                <c:pt idx="21">
                  <c:v>0.6</c:v>
                </c:pt>
                <c:pt idx="22">
                  <c:v>-0.6</c:v>
                </c:pt>
                <c:pt idx="23">
                  <c:v>3.7</c:v>
                </c:pt>
                <c:pt idx="24">
                  <c:v>2.2999999999999998</c:v>
                </c:pt>
                <c:pt idx="25">
                  <c:v>3</c:v>
                </c:pt>
                <c:pt idx="26">
                  <c:v>3</c:v>
                </c:pt>
                <c:pt idx="27">
                  <c:v>7</c:v>
                </c:pt>
                <c:pt idx="28">
                  <c:v>7.7</c:v>
                </c:pt>
                <c:pt idx="29">
                  <c:v>7.2</c:v>
                </c:pt>
                <c:pt idx="30">
                  <c:v>7.5</c:v>
                </c:pt>
                <c:pt idx="31">
                  <c:v>8</c:v>
                </c:pt>
                <c:pt idx="32">
                  <c:v>7.7</c:v>
                </c:pt>
                <c:pt idx="33">
                  <c:v>8.3000000000000007</c:v>
                </c:pt>
                <c:pt idx="34">
                  <c:v>8.4</c:v>
                </c:pt>
                <c:pt idx="35">
                  <c:v>7</c:v>
                </c:pt>
                <c:pt idx="36">
                  <c:v>7.1</c:v>
                </c:pt>
                <c:pt idx="37">
                  <c:v>8.3000000000000007</c:v>
                </c:pt>
                <c:pt idx="38">
                  <c:v>8.6999999999999993</c:v>
                </c:pt>
                <c:pt idx="39">
                  <c:v>5.8</c:v>
                </c:pt>
                <c:pt idx="40">
                  <c:v>6.1</c:v>
                </c:pt>
                <c:pt idx="41">
                  <c:v>5.7</c:v>
                </c:pt>
                <c:pt idx="42">
                  <c:v>5.0999999999999996</c:v>
                </c:pt>
                <c:pt idx="43">
                  <c:v>5.0999999999999996</c:v>
                </c:pt>
                <c:pt idx="44">
                  <c:v>4.9000000000000004</c:v>
                </c:pt>
                <c:pt idx="45">
                  <c:v>5.3</c:v>
                </c:pt>
                <c:pt idx="46">
                  <c:v>4</c:v>
                </c:pt>
                <c:pt idx="47">
                  <c:v>4.5</c:v>
                </c:pt>
                <c:pt idx="48">
                  <c:v>4.7</c:v>
                </c:pt>
                <c:pt idx="49">
                  <c:v>4.3</c:v>
                </c:pt>
                <c:pt idx="50">
                  <c:v>3.5</c:v>
                </c:pt>
                <c:pt idx="51">
                  <c:v>5</c:v>
                </c:pt>
                <c:pt idx="52">
                  <c:v>4.3</c:v>
                </c:pt>
                <c:pt idx="53">
                  <c:v>3.8</c:v>
                </c:pt>
                <c:pt idx="54">
                  <c:v>5.6</c:v>
                </c:pt>
                <c:pt idx="55">
                  <c:v>4.0999999999999996</c:v>
                </c:pt>
                <c:pt idx="56">
                  <c:v>6.2</c:v>
                </c:pt>
                <c:pt idx="57">
                  <c:v>4</c:v>
                </c:pt>
                <c:pt idx="58">
                  <c:v>8.6</c:v>
                </c:pt>
                <c:pt idx="59">
                  <c:v>4.7</c:v>
                </c:pt>
                <c:pt idx="60">
                  <c:v>8.1</c:v>
                </c:pt>
                <c:pt idx="61">
                  <c:v>6.9</c:v>
                </c:pt>
                <c:pt idx="62">
                  <c:v>7.9</c:v>
                </c:pt>
                <c:pt idx="63">
                  <c:v>6.7</c:v>
                </c:pt>
                <c:pt idx="64">
                  <c:v>7.1</c:v>
                </c:pt>
                <c:pt idx="65">
                  <c:v>6.8</c:v>
                </c:pt>
                <c:pt idx="66">
                  <c:v>6.8</c:v>
                </c:pt>
                <c:pt idx="67">
                  <c:v>6.6</c:v>
                </c:pt>
                <c:pt idx="68">
                  <c:v>5.9</c:v>
                </c:pt>
                <c:pt idx="69">
                  <c:v>6.5</c:v>
                </c:pt>
                <c:pt idx="70">
                  <c:v>4.8</c:v>
                </c:pt>
                <c:pt idx="71">
                  <c:v>6.7</c:v>
                </c:pt>
                <c:pt idx="72">
                  <c:v>6.5</c:v>
                </c:pt>
                <c:pt idx="73">
                  <c:v>7</c:v>
                </c:pt>
                <c:pt idx="74">
                  <c:v>5.9</c:v>
                </c:pt>
                <c:pt idx="75">
                  <c:v>6.3</c:v>
                </c:pt>
                <c:pt idx="76">
                  <c:v>7.7</c:v>
                </c:pt>
                <c:pt idx="77">
                  <c:v>7.7</c:v>
                </c:pt>
                <c:pt idx="78">
                  <c:v>6.2</c:v>
                </c:pt>
                <c:pt idx="79">
                  <c:v>6.1</c:v>
                </c:pt>
                <c:pt idx="80">
                  <c:v>6.4</c:v>
                </c:pt>
                <c:pt idx="81">
                  <c:v>6.8</c:v>
                </c:pt>
                <c:pt idx="82">
                  <c:v>10.7</c:v>
                </c:pt>
                <c:pt idx="83">
                  <c:v>8.6999999999999993</c:v>
                </c:pt>
                <c:pt idx="84">
                  <c:v>9.1</c:v>
                </c:pt>
                <c:pt idx="85">
                  <c:v>11.5</c:v>
                </c:pt>
                <c:pt idx="86">
                  <c:v>12</c:v>
                </c:pt>
                <c:pt idx="87">
                  <c:v>11.6</c:v>
                </c:pt>
                <c:pt idx="88">
                  <c:v>12.5</c:v>
                </c:pt>
                <c:pt idx="89">
                  <c:v>12.5</c:v>
                </c:pt>
                <c:pt idx="90">
                  <c:v>13.8</c:v>
                </c:pt>
                <c:pt idx="91">
                  <c:v>14.6</c:v>
                </c:pt>
                <c:pt idx="92">
                  <c:v>14.9</c:v>
                </c:pt>
                <c:pt idx="93">
                  <c:v>15.4</c:v>
                </c:pt>
                <c:pt idx="94">
                  <c:v>10.3</c:v>
                </c:pt>
                <c:pt idx="95">
                  <c:v>10.4</c:v>
                </c:pt>
                <c:pt idx="96">
                  <c:v>10.3</c:v>
                </c:pt>
                <c:pt idx="97">
                  <c:v>10.6</c:v>
                </c:pt>
                <c:pt idx="98">
                  <c:v>11.6</c:v>
                </c:pt>
                <c:pt idx="99">
                  <c:v>12.7</c:v>
                </c:pt>
                <c:pt idx="100">
                  <c:v>12.6</c:v>
                </c:pt>
                <c:pt idx="101">
                  <c:v>10.4</c:v>
                </c:pt>
                <c:pt idx="102">
                  <c:v>11.2</c:v>
                </c:pt>
                <c:pt idx="103">
                  <c:v>10.5</c:v>
                </c:pt>
                <c:pt idx="104">
                  <c:v>10.9</c:v>
                </c:pt>
                <c:pt idx="105">
                  <c:v>10.7</c:v>
                </c:pt>
                <c:pt idx="106">
                  <c:v>10.4</c:v>
                </c:pt>
                <c:pt idx="107">
                  <c:v>9.1999999999999993</c:v>
                </c:pt>
                <c:pt idx="108">
                  <c:v>11.3</c:v>
                </c:pt>
                <c:pt idx="109">
                  <c:v>11.6</c:v>
                </c:pt>
                <c:pt idx="110">
                  <c:v>10.8</c:v>
                </c:pt>
                <c:pt idx="111">
                  <c:v>10.9</c:v>
                </c:pt>
                <c:pt idx="112">
                  <c:v>10.6</c:v>
                </c:pt>
                <c:pt idx="113">
                  <c:v>11.2</c:v>
                </c:pt>
                <c:pt idx="114">
                  <c:v>10.5</c:v>
                </c:pt>
                <c:pt idx="115">
                  <c:v>11.8</c:v>
                </c:pt>
                <c:pt idx="116">
                  <c:v>11</c:v>
                </c:pt>
                <c:pt idx="117">
                  <c:v>11.6</c:v>
                </c:pt>
                <c:pt idx="118">
                  <c:v>11.6</c:v>
                </c:pt>
                <c:pt idx="119">
                  <c:v>12.6</c:v>
                </c:pt>
                <c:pt idx="120">
                  <c:v>12.9</c:v>
                </c:pt>
                <c:pt idx="121">
                  <c:v>11.6</c:v>
                </c:pt>
                <c:pt idx="122">
                  <c:v>10.8</c:v>
                </c:pt>
                <c:pt idx="123">
                  <c:v>13.3</c:v>
                </c:pt>
                <c:pt idx="124">
                  <c:v>9.8000000000000007</c:v>
                </c:pt>
                <c:pt idx="125">
                  <c:v>9.4</c:v>
                </c:pt>
                <c:pt idx="126">
                  <c:v>9.8000000000000007</c:v>
                </c:pt>
                <c:pt idx="127">
                  <c:v>8.6999999999999993</c:v>
                </c:pt>
                <c:pt idx="128">
                  <c:v>9</c:v>
                </c:pt>
                <c:pt idx="129">
                  <c:v>6.9</c:v>
                </c:pt>
                <c:pt idx="130">
                  <c:v>6.6</c:v>
                </c:pt>
                <c:pt idx="131">
                  <c:v>6.6</c:v>
                </c:pt>
                <c:pt idx="132">
                  <c:v>5.0999999999999996</c:v>
                </c:pt>
                <c:pt idx="133">
                  <c:v>2.7</c:v>
                </c:pt>
                <c:pt idx="134">
                  <c:v>4.0999999999999996</c:v>
                </c:pt>
                <c:pt idx="135">
                  <c:v>0.4</c:v>
                </c:pt>
                <c:pt idx="136">
                  <c:v>2.2000000000000002</c:v>
                </c:pt>
                <c:pt idx="137">
                  <c:v>3.4</c:v>
                </c:pt>
                <c:pt idx="138">
                  <c:v>2.1</c:v>
                </c:pt>
                <c:pt idx="139">
                  <c:v>1.4</c:v>
                </c:pt>
                <c:pt idx="140">
                  <c:v>0.9</c:v>
                </c:pt>
                <c:pt idx="141">
                  <c:v>0.7</c:v>
                </c:pt>
                <c:pt idx="142">
                  <c:v>-1.6</c:v>
                </c:pt>
                <c:pt idx="143">
                  <c:v>-2.8</c:v>
                </c:pt>
                <c:pt idx="144">
                  <c:v>-3.2</c:v>
                </c:pt>
                <c:pt idx="145">
                  <c:v>-1.9</c:v>
                </c:pt>
                <c:pt idx="146">
                  <c:v>-4</c:v>
                </c:pt>
                <c:pt idx="147">
                  <c:v>-4</c:v>
                </c:pt>
                <c:pt idx="148">
                  <c:v>-3.3</c:v>
                </c:pt>
                <c:pt idx="149">
                  <c:v>-3.9</c:v>
                </c:pt>
                <c:pt idx="150">
                  <c:v>-3.1</c:v>
                </c:pt>
                <c:pt idx="151">
                  <c:v>-2.4</c:v>
                </c:pt>
                <c:pt idx="152">
                  <c:v>-2.1</c:v>
                </c:pt>
                <c:pt idx="153">
                  <c:v>-1.3</c:v>
                </c:pt>
                <c:pt idx="154">
                  <c:v>1.2</c:v>
                </c:pt>
                <c:pt idx="155">
                  <c:v>1.4</c:v>
                </c:pt>
                <c:pt idx="156">
                  <c:v>1.3</c:v>
                </c:pt>
                <c:pt idx="157">
                  <c:v>2.7</c:v>
                </c:pt>
                <c:pt idx="158">
                  <c:v>2.7</c:v>
                </c:pt>
                <c:pt idx="159">
                  <c:v>3.3</c:v>
                </c:pt>
                <c:pt idx="160">
                  <c:v>4.4000000000000004</c:v>
                </c:pt>
                <c:pt idx="161">
                  <c:v>3.5</c:v>
                </c:pt>
                <c:pt idx="162">
                  <c:v>3.7</c:v>
                </c:pt>
                <c:pt idx="163">
                  <c:v>3.3</c:v>
                </c:pt>
                <c:pt idx="164">
                  <c:v>3.4</c:v>
                </c:pt>
                <c:pt idx="165">
                  <c:v>4.9000000000000004</c:v>
                </c:pt>
                <c:pt idx="166">
                  <c:v>3.8</c:v>
                </c:pt>
                <c:pt idx="167">
                  <c:v>3.7</c:v>
                </c:pt>
                <c:pt idx="168">
                  <c:v>4.5999999999999996</c:v>
                </c:pt>
                <c:pt idx="169">
                  <c:v>4.2</c:v>
                </c:pt>
                <c:pt idx="170">
                  <c:v>4.7</c:v>
                </c:pt>
                <c:pt idx="171">
                  <c:v>4.5999999999999996</c:v>
                </c:pt>
                <c:pt idx="172">
                  <c:v>4.2</c:v>
                </c:pt>
                <c:pt idx="173">
                  <c:v>4</c:v>
                </c:pt>
                <c:pt idx="174">
                  <c:v>4.5999999999999996</c:v>
                </c:pt>
                <c:pt idx="175">
                  <c:v>4.9000000000000004</c:v>
                </c:pt>
                <c:pt idx="176">
                  <c:v>6.5</c:v>
                </c:pt>
                <c:pt idx="177">
                  <c:v>4.8</c:v>
                </c:pt>
                <c:pt idx="178">
                  <c:v>4.3</c:v>
                </c:pt>
                <c:pt idx="179">
                  <c:v>4</c:v>
                </c:pt>
                <c:pt idx="180">
                  <c:v>4.8</c:v>
                </c:pt>
                <c:pt idx="181">
                  <c:v>3.9</c:v>
                </c:pt>
                <c:pt idx="182">
                  <c:v>4.0999999999999996</c:v>
                </c:pt>
                <c:pt idx="183">
                  <c:v>4.4000000000000004</c:v>
                </c:pt>
                <c:pt idx="184">
                  <c:v>3.8</c:v>
                </c:pt>
                <c:pt idx="185">
                  <c:v>4.7</c:v>
                </c:pt>
                <c:pt idx="186">
                  <c:v>4.0999999999999996</c:v>
                </c:pt>
                <c:pt idx="187">
                  <c:v>4.3</c:v>
                </c:pt>
                <c:pt idx="188">
                  <c:v>4.5999999999999996</c:v>
                </c:pt>
                <c:pt idx="189">
                  <c:v>6.2</c:v>
                </c:pt>
                <c:pt idx="190">
                  <c:v>7.6</c:v>
                </c:pt>
                <c:pt idx="191">
                  <c:v>6.1</c:v>
                </c:pt>
                <c:pt idx="192">
                  <c:v>7.7</c:v>
                </c:pt>
                <c:pt idx="193">
                  <c:v>9.1</c:v>
                </c:pt>
                <c:pt idx="194">
                  <c:v>8.6999999999999993</c:v>
                </c:pt>
                <c:pt idx="195">
                  <c:v>8.9</c:v>
                </c:pt>
                <c:pt idx="196">
                  <c:v>8.6</c:v>
                </c:pt>
                <c:pt idx="197">
                  <c:v>9.6999999999999993</c:v>
                </c:pt>
                <c:pt idx="198">
                  <c:v>8.4</c:v>
                </c:pt>
                <c:pt idx="199">
                  <c:v>8.1</c:v>
                </c:pt>
                <c:pt idx="200">
                  <c:v>7.9</c:v>
                </c:pt>
                <c:pt idx="201">
                  <c:v>7.2</c:v>
                </c:pt>
                <c:pt idx="202">
                  <c:v>7.3</c:v>
                </c:pt>
                <c:pt idx="203">
                  <c:v>7.3</c:v>
                </c:pt>
                <c:pt idx="204">
                  <c:v>7.7</c:v>
                </c:pt>
                <c:pt idx="205">
                  <c:v>6.9</c:v>
                </c:pt>
                <c:pt idx="206">
                  <c:v>7.6</c:v>
                </c:pt>
                <c:pt idx="207">
                  <c:v>6.7</c:v>
                </c:pt>
                <c:pt idx="208">
                  <c:v>6.8</c:v>
                </c:pt>
                <c:pt idx="209">
                  <c:v>7.4</c:v>
                </c:pt>
                <c:pt idx="210">
                  <c:v>7.1</c:v>
                </c:pt>
                <c:pt idx="211">
                  <c:v>7.5</c:v>
                </c:pt>
                <c:pt idx="212">
                  <c:v>7.3</c:v>
                </c:pt>
                <c:pt idx="213">
                  <c:v>7.2</c:v>
                </c:pt>
                <c:pt idx="214">
                  <c:v>9.4</c:v>
                </c:pt>
                <c:pt idx="215">
                  <c:v>9.9</c:v>
                </c:pt>
                <c:pt idx="216">
                  <c:v>9.1999999999999993</c:v>
                </c:pt>
                <c:pt idx="217">
                  <c:v>10.1</c:v>
                </c:pt>
                <c:pt idx="218">
                  <c:v>9</c:v>
                </c:pt>
                <c:pt idx="219">
                  <c:v>9.3000000000000007</c:v>
                </c:pt>
                <c:pt idx="220">
                  <c:v>9.6</c:v>
                </c:pt>
                <c:pt idx="221">
                  <c:v>9.4</c:v>
                </c:pt>
                <c:pt idx="222">
                  <c:v>8.3000000000000007</c:v>
                </c:pt>
                <c:pt idx="223">
                  <c:v>9</c:v>
                </c:pt>
                <c:pt idx="224">
                  <c:v>9.1999999999999993</c:v>
                </c:pt>
                <c:pt idx="225">
                  <c:v>9.8000000000000007</c:v>
                </c:pt>
                <c:pt idx="226">
                  <c:v>6.9</c:v>
                </c:pt>
                <c:pt idx="227">
                  <c:v>4</c:v>
                </c:pt>
                <c:pt idx="228">
                  <c:v>3.7</c:v>
                </c:pt>
                <c:pt idx="229">
                  <c:v>4.9000000000000004</c:v>
                </c:pt>
                <c:pt idx="230">
                  <c:v>6.2</c:v>
                </c:pt>
                <c:pt idx="231">
                  <c:v>7</c:v>
                </c:pt>
                <c:pt idx="232">
                  <c:v>7.7</c:v>
                </c:pt>
                <c:pt idx="233">
                  <c:v>6.4</c:v>
                </c:pt>
                <c:pt idx="234">
                  <c:v>7.9</c:v>
                </c:pt>
                <c:pt idx="235">
                  <c:v>7.3</c:v>
                </c:pt>
                <c:pt idx="236">
                  <c:v>7.4</c:v>
                </c:pt>
                <c:pt idx="237">
                  <c:v>6.9</c:v>
                </c:pt>
                <c:pt idx="238">
                  <c:v>7.4</c:v>
                </c:pt>
                <c:pt idx="239">
                  <c:v>14.2</c:v>
                </c:pt>
                <c:pt idx="240">
                  <c:v>22.8</c:v>
                </c:pt>
                <c:pt idx="241">
                  <c:v>9.4</c:v>
                </c:pt>
                <c:pt idx="242">
                  <c:v>10.9</c:v>
                </c:pt>
                <c:pt idx="243">
                  <c:v>11.7</c:v>
                </c:pt>
                <c:pt idx="244">
                  <c:v>7.6</c:v>
                </c:pt>
                <c:pt idx="245">
                  <c:v>6.4</c:v>
                </c:pt>
                <c:pt idx="246">
                  <c:v>5.8</c:v>
                </c:pt>
                <c:pt idx="247">
                  <c:v>4.5999999999999996</c:v>
                </c:pt>
                <c:pt idx="248">
                  <c:v>4</c:v>
                </c:pt>
                <c:pt idx="249">
                  <c:v>5.3</c:v>
                </c:pt>
                <c:pt idx="250">
                  <c:v>5.7</c:v>
                </c:pt>
                <c:pt idx="251">
                  <c:v>-1.1000000000000001</c:v>
                </c:pt>
                <c:pt idx="252">
                  <c:v>-5.6</c:v>
                </c:pt>
                <c:pt idx="253">
                  <c:v>3.4</c:v>
                </c:pt>
                <c:pt idx="254">
                  <c:v>1.2</c:v>
                </c:pt>
                <c:pt idx="255">
                  <c:v>1.4</c:v>
                </c:pt>
                <c:pt idx="256">
                  <c:v>5.0999999999999996</c:v>
                </c:pt>
                <c:pt idx="257">
                  <c:v>7.6</c:v>
                </c:pt>
                <c:pt idx="258">
                  <c:v>8</c:v>
                </c:pt>
                <c:pt idx="259">
                  <c:v>9</c:v>
                </c:pt>
                <c:pt idx="260">
                  <c:v>14.2</c:v>
                </c:pt>
                <c:pt idx="261">
                  <c:v>14.3</c:v>
                </c:pt>
                <c:pt idx="262">
                  <c:v>15.5</c:v>
                </c:pt>
                <c:pt idx="263">
                  <c:v>16.899999999999999</c:v>
                </c:pt>
                <c:pt idx="264">
                  <c:v>23.4</c:v>
                </c:pt>
                <c:pt idx="265">
                  <c:v>27.5</c:v>
                </c:pt>
                <c:pt idx="266">
                  <c:v>32.6</c:v>
                </c:pt>
                <c:pt idx="267">
                  <c:v>36.299999999999997</c:v>
                </c:pt>
                <c:pt idx="268">
                  <c:v>29.7</c:v>
                </c:pt>
                <c:pt idx="269">
                  <c:v>27.6</c:v>
                </c:pt>
                <c:pt idx="270">
                  <c:v>25.1</c:v>
                </c:pt>
                <c:pt idx="271">
                  <c:v>26.1</c:v>
                </c:pt>
                <c:pt idx="272">
                  <c:v>21.4</c:v>
                </c:pt>
                <c:pt idx="273">
                  <c:v>19.8</c:v>
                </c:pt>
                <c:pt idx="274">
                  <c:v>21.8</c:v>
                </c:pt>
                <c:pt idx="275">
                  <c:v>19.5</c:v>
                </c:pt>
                <c:pt idx="276">
                  <c:v>13.4</c:v>
                </c:pt>
                <c:pt idx="277">
                  <c:v>12.6</c:v>
                </c:pt>
                <c:pt idx="278">
                  <c:v>10.9</c:v>
                </c:pt>
                <c:pt idx="279">
                  <c:v>11.5</c:v>
                </c:pt>
                <c:pt idx="280">
                  <c:v>16.7</c:v>
                </c:pt>
                <c:pt idx="281">
                  <c:v>20.3</c:v>
                </c:pt>
                <c:pt idx="282">
                  <c:v>20.399999999999999</c:v>
                </c:pt>
                <c:pt idx="283">
                  <c:v>20.5</c:v>
                </c:pt>
                <c:pt idx="284">
                  <c:v>20.9</c:v>
                </c:pt>
                <c:pt idx="285">
                  <c:v>20.6</c:v>
                </c:pt>
                <c:pt idx="286">
                  <c:v>16.7</c:v>
                </c:pt>
                <c:pt idx="287">
                  <c:v>13.2</c:v>
                </c:pt>
                <c:pt idx="288">
                  <c:v>13.6</c:v>
                </c:pt>
                <c:pt idx="289">
                  <c:v>16.2</c:v>
                </c:pt>
                <c:pt idx="290">
                  <c:v>11.9</c:v>
                </c:pt>
                <c:pt idx="291">
                  <c:v>6.6</c:v>
                </c:pt>
                <c:pt idx="292">
                  <c:v>7.4</c:v>
                </c:pt>
                <c:pt idx="293">
                  <c:v>4.4000000000000004</c:v>
                </c:pt>
                <c:pt idx="294">
                  <c:v>4.7</c:v>
                </c:pt>
                <c:pt idx="295">
                  <c:v>4.5999999999999996</c:v>
                </c:pt>
                <c:pt idx="296">
                  <c:v>4.7</c:v>
                </c:pt>
                <c:pt idx="297">
                  <c:v>4.2</c:v>
                </c:pt>
                <c:pt idx="298">
                  <c:v>4.9000000000000004</c:v>
                </c:pt>
                <c:pt idx="299">
                  <c:v>4.2</c:v>
                </c:pt>
                <c:pt idx="300">
                  <c:v>3.9</c:v>
                </c:pt>
                <c:pt idx="301">
                  <c:v>1.2</c:v>
                </c:pt>
                <c:pt idx="302">
                  <c:v>2</c:v>
                </c:pt>
                <c:pt idx="303">
                  <c:v>3</c:v>
                </c:pt>
                <c:pt idx="304">
                  <c:v>2.2000000000000002</c:v>
                </c:pt>
                <c:pt idx="305">
                  <c:v>1.7</c:v>
                </c:pt>
                <c:pt idx="306">
                  <c:v>1.5</c:v>
                </c:pt>
                <c:pt idx="307">
                  <c:v>1.1000000000000001</c:v>
                </c:pt>
                <c:pt idx="308">
                  <c:v>1.7</c:v>
                </c:pt>
                <c:pt idx="309">
                  <c:v>2.8</c:v>
                </c:pt>
                <c:pt idx="310">
                  <c:v>1.5</c:v>
                </c:pt>
                <c:pt idx="311">
                  <c:v>1</c:v>
                </c:pt>
                <c:pt idx="312">
                  <c:v>1.4</c:v>
                </c:pt>
                <c:pt idx="313">
                  <c:v>1.9</c:v>
                </c:pt>
                <c:pt idx="314">
                  <c:v>-1</c:v>
                </c:pt>
                <c:pt idx="315">
                  <c:v>-7.2</c:v>
                </c:pt>
                <c:pt idx="316">
                  <c:v>-15.3</c:v>
                </c:pt>
                <c:pt idx="317">
                  <c:v>-16.2</c:v>
                </c:pt>
                <c:pt idx="318">
                  <c:v>-17.8</c:v>
                </c:pt>
                <c:pt idx="319">
                  <c:v>-20.2</c:v>
                </c:pt>
                <c:pt idx="320">
                  <c:v>-21.2</c:v>
                </c:pt>
                <c:pt idx="321">
                  <c:v>-21.3</c:v>
                </c:pt>
                <c:pt idx="322">
                  <c:v>-22.3</c:v>
                </c:pt>
                <c:pt idx="323">
                  <c:v>-20</c:v>
                </c:pt>
                <c:pt idx="324">
                  <c:v>-21.1</c:v>
                </c:pt>
                <c:pt idx="325">
                  <c:v>-21.1</c:v>
                </c:pt>
                <c:pt idx="326">
                  <c:v>-19.100000000000001</c:v>
                </c:pt>
                <c:pt idx="327">
                  <c:v>-12.2</c:v>
                </c:pt>
                <c:pt idx="328">
                  <c:v>-5.7</c:v>
                </c:pt>
                <c:pt idx="329">
                  <c:v>-4.0999999999999996</c:v>
                </c:pt>
                <c:pt idx="330">
                  <c:v>-2.2999999999999998</c:v>
                </c:pt>
                <c:pt idx="331">
                  <c:v>0.7</c:v>
                </c:pt>
                <c:pt idx="332">
                  <c:v>0.7</c:v>
                </c:pt>
                <c:pt idx="333">
                  <c:v>0.5</c:v>
                </c:pt>
                <c:pt idx="334">
                  <c:v>1</c:v>
                </c:pt>
                <c:pt idx="335">
                  <c:v>0.4</c:v>
                </c:pt>
                <c:pt idx="336">
                  <c:v>-0.1</c:v>
                </c:pt>
                <c:pt idx="337">
                  <c:v>0.1</c:v>
                </c:pt>
                <c:pt idx="338">
                  <c:v>0</c:v>
                </c:pt>
                <c:pt idx="339">
                  <c:v>-2.8</c:v>
                </c:pt>
                <c:pt idx="340">
                  <c:v>-0.9</c:v>
                </c:pt>
                <c:pt idx="341">
                  <c:v>0.4</c:v>
                </c:pt>
                <c:pt idx="342">
                  <c:v>-0.7</c:v>
                </c:pt>
                <c:pt idx="343">
                  <c:v>-0.2</c:v>
                </c:pt>
                <c:pt idx="344">
                  <c:v>0.9</c:v>
                </c:pt>
                <c:pt idx="345">
                  <c:v>1.4</c:v>
                </c:pt>
                <c:pt idx="346">
                  <c:v>1.9</c:v>
                </c:pt>
                <c:pt idx="347">
                  <c:v>1.8</c:v>
                </c:pt>
                <c:pt idx="348">
                  <c:v>3.9</c:v>
                </c:pt>
                <c:pt idx="349">
                  <c:v>6.4</c:v>
                </c:pt>
                <c:pt idx="350">
                  <c:v>6.9</c:v>
                </c:pt>
                <c:pt idx="351">
                  <c:v>8.1999999999999993</c:v>
                </c:pt>
                <c:pt idx="352">
                  <c:v>7.9</c:v>
                </c:pt>
                <c:pt idx="353">
                  <c:v>6.4</c:v>
                </c:pt>
                <c:pt idx="354">
                  <c:v>6.1</c:v>
                </c:pt>
                <c:pt idx="355">
                  <c:v>6.1</c:v>
                </c:pt>
                <c:pt idx="356">
                  <c:v>4.5</c:v>
                </c:pt>
                <c:pt idx="357">
                  <c:v>4.4000000000000004</c:v>
                </c:pt>
                <c:pt idx="358">
                  <c:v>3.8</c:v>
                </c:pt>
                <c:pt idx="359">
                  <c:v>5.2</c:v>
                </c:pt>
                <c:pt idx="360">
                  <c:v>4.9000000000000004</c:v>
                </c:pt>
                <c:pt idx="361">
                  <c:v>2.2000000000000002</c:v>
                </c:pt>
                <c:pt idx="362">
                  <c:v>2.1</c:v>
                </c:pt>
                <c:pt idx="363">
                  <c:v>2.9</c:v>
                </c:pt>
                <c:pt idx="364">
                  <c:v>3.7</c:v>
                </c:pt>
                <c:pt idx="365">
                  <c:v>3.6</c:v>
                </c:pt>
                <c:pt idx="366">
                  <c:v>6.1</c:v>
                </c:pt>
                <c:pt idx="367">
                  <c:v>5.4</c:v>
                </c:pt>
                <c:pt idx="368">
                  <c:v>5.8</c:v>
                </c:pt>
                <c:pt idx="369">
                  <c:v>6.4</c:v>
                </c:pt>
                <c:pt idx="370">
                  <c:v>7.6</c:v>
                </c:pt>
                <c:pt idx="371">
                  <c:v>7</c:v>
                </c:pt>
                <c:pt idx="372">
                  <c:v>5.5</c:v>
                </c:pt>
                <c:pt idx="373">
                  <c:v>5.6</c:v>
                </c:pt>
                <c:pt idx="374">
                  <c:v>16.899999999999999</c:v>
                </c:pt>
                <c:pt idx="375">
                  <c:v>23.9</c:v>
                </c:pt>
                <c:pt idx="376">
                  <c:v>16.2</c:v>
                </c:pt>
                <c:pt idx="377">
                  <c:v>17</c:v>
                </c:pt>
                <c:pt idx="378">
                  <c:v>15</c:v>
                </c:pt>
                <c:pt idx="379">
                  <c:v>15.9</c:v>
                </c:pt>
                <c:pt idx="380">
                  <c:v>16.7</c:v>
                </c:pt>
                <c:pt idx="381">
                  <c:v>17</c:v>
                </c:pt>
                <c:pt idx="382">
                  <c:v>19.5</c:v>
                </c:pt>
                <c:pt idx="383">
                  <c:v>13.5</c:v>
                </c:pt>
                <c:pt idx="384">
                  <c:v>15</c:v>
                </c:pt>
                <c:pt idx="385">
                  <c:v>11.3</c:v>
                </c:pt>
                <c:pt idx="386">
                  <c:v>-0.2</c:v>
                </c:pt>
                <c:pt idx="387">
                  <c:v>-0.3</c:v>
                </c:pt>
                <c:pt idx="388">
                  <c:v>2.4</c:v>
                </c:pt>
                <c:pt idx="389">
                  <c:v>5.9</c:v>
                </c:pt>
                <c:pt idx="390">
                  <c:v>8.6</c:v>
                </c:pt>
                <c:pt idx="391">
                  <c:v>6.5</c:v>
                </c:pt>
                <c:pt idx="392">
                  <c:v>9</c:v>
                </c:pt>
                <c:pt idx="393">
                  <c:v>10.8</c:v>
                </c:pt>
                <c:pt idx="394">
                  <c:v>5</c:v>
                </c:pt>
                <c:pt idx="395">
                  <c:v>11.8</c:v>
                </c:pt>
                <c:pt idx="396">
                  <c:v>10.9</c:v>
                </c:pt>
                <c:pt idx="397">
                  <c:v>15</c:v>
                </c:pt>
                <c:pt idx="398">
                  <c:v>19.8</c:v>
                </c:pt>
                <c:pt idx="399">
                  <c:v>23.1</c:v>
                </c:pt>
                <c:pt idx="400">
                  <c:v>31.6</c:v>
                </c:pt>
                <c:pt idx="401">
                  <c:v>36</c:v>
                </c:pt>
                <c:pt idx="402">
                  <c:v>38</c:v>
                </c:pt>
                <c:pt idx="403">
                  <c:v>42</c:v>
                </c:pt>
                <c:pt idx="404">
                  <c:v>46.1</c:v>
                </c:pt>
                <c:pt idx="405">
                  <c:v>45.8</c:v>
                </c:pt>
                <c:pt idx="406">
                  <c:v>52.5</c:v>
                </c:pt>
                <c:pt idx="407">
                  <c:v>46.6</c:v>
                </c:pt>
                <c:pt idx="408">
                  <c:v>51.9</c:v>
                </c:pt>
                <c:pt idx="409">
                  <c:v>55.7</c:v>
                </c:pt>
                <c:pt idx="410">
                  <c:v>54.8</c:v>
                </c:pt>
                <c:pt idx="411">
                  <c:v>48.5</c:v>
                </c:pt>
                <c:pt idx="412">
                  <c:v>45.6</c:v>
                </c:pt>
                <c:pt idx="413">
                  <c:v>42.6</c:v>
                </c:pt>
                <c:pt idx="414">
                  <c:v>42.7</c:v>
                </c:pt>
                <c:pt idx="415">
                  <c:v>40.5</c:v>
                </c:pt>
                <c:pt idx="416">
                  <c:v>35.299999999999997</c:v>
                </c:pt>
                <c:pt idx="417">
                  <c:v>36.9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Sheet3!$F$11</c:f>
              <c:strCache>
                <c:ptCount val="1"/>
                <c:pt idx="0">
                  <c:v>총통화</c:v>
                </c:pt>
              </c:strCache>
            </c:strRef>
          </c:tx>
          <c:spPr>
            <a:ln>
              <a:solidFill>
                <a:schemeClr val="tx1"/>
              </a:solidFill>
              <a:prstDash val="sysDot"/>
            </a:ln>
          </c:spPr>
          <c:marker>
            <c:symbol val="none"/>
          </c:marker>
          <c:cat>
            <c:numRef>
              <c:f>Sheet3!$C$12:$C$429</c:f>
              <c:numCache>
                <c:formatCode>General</c:formatCode>
                <c:ptCount val="418"/>
                <c:pt idx="0">
                  <c:v>1980</c:v>
                </c:pt>
                <c:pt idx="120">
                  <c:v>1990</c:v>
                </c:pt>
                <c:pt idx="240">
                  <c:v>2000</c:v>
                </c:pt>
                <c:pt idx="360">
                  <c:v>2010</c:v>
                </c:pt>
                <c:pt idx="408">
                  <c:v>2014</c:v>
                </c:pt>
              </c:numCache>
            </c:numRef>
          </c:cat>
          <c:val>
            <c:numRef>
              <c:f>Sheet3!$F$12:$F$429</c:f>
              <c:numCache>
                <c:formatCode>General</c:formatCode>
                <c:ptCount val="418"/>
                <c:pt idx="0">
                  <c:v>10.6</c:v>
                </c:pt>
                <c:pt idx="1">
                  <c:v>10.8</c:v>
                </c:pt>
                <c:pt idx="2">
                  <c:v>10.6</c:v>
                </c:pt>
                <c:pt idx="3">
                  <c:v>10.4</c:v>
                </c:pt>
                <c:pt idx="4">
                  <c:v>10.3</c:v>
                </c:pt>
                <c:pt idx="5">
                  <c:v>9.6</c:v>
                </c:pt>
                <c:pt idx="6">
                  <c:v>8.8000000000000007</c:v>
                </c:pt>
                <c:pt idx="7">
                  <c:v>8.3000000000000007</c:v>
                </c:pt>
                <c:pt idx="8">
                  <c:v>8</c:v>
                </c:pt>
                <c:pt idx="9">
                  <c:v>7.6</c:v>
                </c:pt>
                <c:pt idx="10">
                  <c:v>7.9</c:v>
                </c:pt>
                <c:pt idx="11">
                  <c:v>7.8</c:v>
                </c:pt>
                <c:pt idx="12">
                  <c:v>7.4</c:v>
                </c:pt>
                <c:pt idx="13">
                  <c:v>7.6</c:v>
                </c:pt>
                <c:pt idx="14">
                  <c:v>7.7</c:v>
                </c:pt>
                <c:pt idx="15">
                  <c:v>7.9</c:v>
                </c:pt>
                <c:pt idx="16">
                  <c:v>7.5</c:v>
                </c:pt>
                <c:pt idx="17">
                  <c:v>8.3000000000000007</c:v>
                </c:pt>
                <c:pt idx="18">
                  <c:v>9</c:v>
                </c:pt>
                <c:pt idx="19">
                  <c:v>9.6</c:v>
                </c:pt>
                <c:pt idx="20">
                  <c:v>10.1</c:v>
                </c:pt>
                <c:pt idx="21">
                  <c:v>10.8</c:v>
                </c:pt>
                <c:pt idx="22">
                  <c:v>10.4</c:v>
                </c:pt>
                <c:pt idx="23">
                  <c:v>10.5</c:v>
                </c:pt>
                <c:pt idx="24">
                  <c:v>10.7</c:v>
                </c:pt>
                <c:pt idx="25">
                  <c:v>10.6</c:v>
                </c:pt>
                <c:pt idx="26">
                  <c:v>10.5</c:v>
                </c:pt>
                <c:pt idx="27">
                  <c:v>9.3000000000000007</c:v>
                </c:pt>
                <c:pt idx="28">
                  <c:v>9.4</c:v>
                </c:pt>
                <c:pt idx="29">
                  <c:v>8.8000000000000007</c:v>
                </c:pt>
                <c:pt idx="30">
                  <c:v>9.3000000000000007</c:v>
                </c:pt>
                <c:pt idx="31">
                  <c:v>9</c:v>
                </c:pt>
                <c:pt idx="32">
                  <c:v>8.9</c:v>
                </c:pt>
                <c:pt idx="33">
                  <c:v>8.3000000000000007</c:v>
                </c:pt>
                <c:pt idx="34">
                  <c:v>8</c:v>
                </c:pt>
                <c:pt idx="35">
                  <c:v>7.9</c:v>
                </c:pt>
                <c:pt idx="36">
                  <c:v>7.7</c:v>
                </c:pt>
                <c:pt idx="37">
                  <c:v>7.4</c:v>
                </c:pt>
                <c:pt idx="38">
                  <c:v>7.6</c:v>
                </c:pt>
                <c:pt idx="39">
                  <c:v>7.6</c:v>
                </c:pt>
                <c:pt idx="40">
                  <c:v>7.5</c:v>
                </c:pt>
                <c:pt idx="41">
                  <c:v>7.7</c:v>
                </c:pt>
                <c:pt idx="42">
                  <c:v>7.1</c:v>
                </c:pt>
                <c:pt idx="43">
                  <c:v>6.9</c:v>
                </c:pt>
                <c:pt idx="44">
                  <c:v>7.2</c:v>
                </c:pt>
                <c:pt idx="45">
                  <c:v>7.2</c:v>
                </c:pt>
                <c:pt idx="46">
                  <c:v>6.8</c:v>
                </c:pt>
                <c:pt idx="47">
                  <c:v>7.6</c:v>
                </c:pt>
                <c:pt idx="48">
                  <c:v>7.6</c:v>
                </c:pt>
                <c:pt idx="49">
                  <c:v>7.8</c:v>
                </c:pt>
                <c:pt idx="50">
                  <c:v>8.4</c:v>
                </c:pt>
                <c:pt idx="51">
                  <c:v>7.7</c:v>
                </c:pt>
                <c:pt idx="52">
                  <c:v>7.6</c:v>
                </c:pt>
                <c:pt idx="53">
                  <c:v>7.5</c:v>
                </c:pt>
                <c:pt idx="54">
                  <c:v>7.7</c:v>
                </c:pt>
                <c:pt idx="55">
                  <c:v>7.7</c:v>
                </c:pt>
                <c:pt idx="56">
                  <c:v>8.1</c:v>
                </c:pt>
                <c:pt idx="57">
                  <c:v>7.7</c:v>
                </c:pt>
                <c:pt idx="58">
                  <c:v>8.1</c:v>
                </c:pt>
                <c:pt idx="59">
                  <c:v>7.8</c:v>
                </c:pt>
                <c:pt idx="60">
                  <c:v>7.9</c:v>
                </c:pt>
                <c:pt idx="61">
                  <c:v>7.9</c:v>
                </c:pt>
                <c:pt idx="62">
                  <c:v>7.9</c:v>
                </c:pt>
                <c:pt idx="63">
                  <c:v>8.4</c:v>
                </c:pt>
                <c:pt idx="64">
                  <c:v>8.3000000000000007</c:v>
                </c:pt>
                <c:pt idx="65">
                  <c:v>8.1999999999999993</c:v>
                </c:pt>
                <c:pt idx="66">
                  <c:v>8.1999999999999993</c:v>
                </c:pt>
                <c:pt idx="67">
                  <c:v>8.3000000000000007</c:v>
                </c:pt>
                <c:pt idx="68">
                  <c:v>8.3000000000000007</c:v>
                </c:pt>
                <c:pt idx="69">
                  <c:v>8.6</c:v>
                </c:pt>
                <c:pt idx="70">
                  <c:v>9.1</c:v>
                </c:pt>
                <c:pt idx="71">
                  <c:v>9.3000000000000007</c:v>
                </c:pt>
                <c:pt idx="72">
                  <c:v>9</c:v>
                </c:pt>
                <c:pt idx="73">
                  <c:v>9</c:v>
                </c:pt>
                <c:pt idx="74">
                  <c:v>9</c:v>
                </c:pt>
                <c:pt idx="75">
                  <c:v>8.4</c:v>
                </c:pt>
                <c:pt idx="76">
                  <c:v>8.4</c:v>
                </c:pt>
                <c:pt idx="77">
                  <c:v>8.5</c:v>
                </c:pt>
                <c:pt idx="78">
                  <c:v>8.6999999999999993</c:v>
                </c:pt>
                <c:pt idx="79">
                  <c:v>8.9</c:v>
                </c:pt>
                <c:pt idx="80">
                  <c:v>8.9</c:v>
                </c:pt>
                <c:pt idx="81">
                  <c:v>8.5</c:v>
                </c:pt>
                <c:pt idx="82">
                  <c:v>8.3000000000000007</c:v>
                </c:pt>
                <c:pt idx="83">
                  <c:v>8.1999999999999993</c:v>
                </c:pt>
                <c:pt idx="84">
                  <c:v>8.6</c:v>
                </c:pt>
                <c:pt idx="85">
                  <c:v>8.8000000000000007</c:v>
                </c:pt>
                <c:pt idx="86">
                  <c:v>9</c:v>
                </c:pt>
                <c:pt idx="87">
                  <c:v>9.8000000000000007</c:v>
                </c:pt>
                <c:pt idx="88">
                  <c:v>10.199999999999999</c:v>
                </c:pt>
                <c:pt idx="89">
                  <c:v>10</c:v>
                </c:pt>
                <c:pt idx="90">
                  <c:v>10.3</c:v>
                </c:pt>
                <c:pt idx="91">
                  <c:v>11</c:v>
                </c:pt>
                <c:pt idx="92">
                  <c:v>11.1</c:v>
                </c:pt>
                <c:pt idx="93">
                  <c:v>11.7</c:v>
                </c:pt>
                <c:pt idx="94">
                  <c:v>12.4</c:v>
                </c:pt>
                <c:pt idx="95">
                  <c:v>11.5</c:v>
                </c:pt>
                <c:pt idx="96">
                  <c:v>11.9</c:v>
                </c:pt>
                <c:pt idx="97">
                  <c:v>12.4</c:v>
                </c:pt>
                <c:pt idx="98">
                  <c:v>11.8</c:v>
                </c:pt>
                <c:pt idx="99">
                  <c:v>11.3</c:v>
                </c:pt>
                <c:pt idx="100">
                  <c:v>11.4</c:v>
                </c:pt>
                <c:pt idx="101">
                  <c:v>11.1</c:v>
                </c:pt>
                <c:pt idx="102">
                  <c:v>11.1</c:v>
                </c:pt>
                <c:pt idx="103">
                  <c:v>10.9</c:v>
                </c:pt>
                <c:pt idx="104">
                  <c:v>10.6</c:v>
                </c:pt>
                <c:pt idx="105">
                  <c:v>11</c:v>
                </c:pt>
                <c:pt idx="106">
                  <c:v>10.3</c:v>
                </c:pt>
                <c:pt idx="107">
                  <c:v>10.4</c:v>
                </c:pt>
                <c:pt idx="108">
                  <c:v>10</c:v>
                </c:pt>
                <c:pt idx="109">
                  <c:v>10.4</c:v>
                </c:pt>
                <c:pt idx="110">
                  <c:v>10.3</c:v>
                </c:pt>
                <c:pt idx="111">
                  <c:v>10.199999999999999</c:v>
                </c:pt>
                <c:pt idx="112">
                  <c:v>9.4</c:v>
                </c:pt>
                <c:pt idx="113">
                  <c:v>9.4</c:v>
                </c:pt>
                <c:pt idx="114">
                  <c:v>9.8000000000000007</c:v>
                </c:pt>
                <c:pt idx="115">
                  <c:v>9.6</c:v>
                </c:pt>
                <c:pt idx="116">
                  <c:v>9.6</c:v>
                </c:pt>
                <c:pt idx="117">
                  <c:v>9.6</c:v>
                </c:pt>
                <c:pt idx="118">
                  <c:v>9.9</c:v>
                </c:pt>
                <c:pt idx="119">
                  <c:v>10.6</c:v>
                </c:pt>
                <c:pt idx="120">
                  <c:v>11.5</c:v>
                </c:pt>
                <c:pt idx="121">
                  <c:v>11.8</c:v>
                </c:pt>
                <c:pt idx="122">
                  <c:v>11.6</c:v>
                </c:pt>
                <c:pt idx="123">
                  <c:v>13.2</c:v>
                </c:pt>
                <c:pt idx="124">
                  <c:v>13.2</c:v>
                </c:pt>
                <c:pt idx="125">
                  <c:v>12.6</c:v>
                </c:pt>
                <c:pt idx="126">
                  <c:v>12.2</c:v>
                </c:pt>
                <c:pt idx="127">
                  <c:v>11.9</c:v>
                </c:pt>
                <c:pt idx="128">
                  <c:v>12</c:v>
                </c:pt>
                <c:pt idx="129">
                  <c:v>11.8</c:v>
                </c:pt>
                <c:pt idx="130">
                  <c:v>9.9</c:v>
                </c:pt>
                <c:pt idx="131">
                  <c:v>8.5</c:v>
                </c:pt>
                <c:pt idx="132">
                  <c:v>7.4</c:v>
                </c:pt>
                <c:pt idx="133">
                  <c:v>5.5</c:v>
                </c:pt>
                <c:pt idx="134">
                  <c:v>5.0999999999999996</c:v>
                </c:pt>
                <c:pt idx="135">
                  <c:v>3.8</c:v>
                </c:pt>
                <c:pt idx="136">
                  <c:v>3.6</c:v>
                </c:pt>
                <c:pt idx="137">
                  <c:v>3.7</c:v>
                </c:pt>
                <c:pt idx="138">
                  <c:v>3.4</c:v>
                </c:pt>
                <c:pt idx="139">
                  <c:v>2.7</c:v>
                </c:pt>
                <c:pt idx="140">
                  <c:v>2.2000000000000002</c:v>
                </c:pt>
                <c:pt idx="141">
                  <c:v>2.1</c:v>
                </c:pt>
                <c:pt idx="142">
                  <c:v>2.4</c:v>
                </c:pt>
                <c:pt idx="143">
                  <c:v>2</c:v>
                </c:pt>
                <c:pt idx="144">
                  <c:v>1.8</c:v>
                </c:pt>
                <c:pt idx="145">
                  <c:v>1.6</c:v>
                </c:pt>
                <c:pt idx="146">
                  <c:v>1.8</c:v>
                </c:pt>
                <c:pt idx="147">
                  <c:v>1.6</c:v>
                </c:pt>
                <c:pt idx="148">
                  <c:v>1.1000000000000001</c:v>
                </c:pt>
                <c:pt idx="149">
                  <c:v>0.9</c:v>
                </c:pt>
                <c:pt idx="150">
                  <c:v>0.2</c:v>
                </c:pt>
                <c:pt idx="151">
                  <c:v>0.3</c:v>
                </c:pt>
                <c:pt idx="152">
                  <c:v>-0.5</c:v>
                </c:pt>
                <c:pt idx="153">
                  <c:v>-0.6</c:v>
                </c:pt>
                <c:pt idx="154">
                  <c:v>-0.6</c:v>
                </c:pt>
                <c:pt idx="155">
                  <c:v>-0.4</c:v>
                </c:pt>
                <c:pt idx="156">
                  <c:v>-0.3</c:v>
                </c:pt>
                <c:pt idx="157">
                  <c:v>0.1</c:v>
                </c:pt>
                <c:pt idx="158">
                  <c:v>-0.4</c:v>
                </c:pt>
                <c:pt idx="159">
                  <c:v>0.5</c:v>
                </c:pt>
                <c:pt idx="160">
                  <c:v>1.5</c:v>
                </c:pt>
                <c:pt idx="161">
                  <c:v>1.4</c:v>
                </c:pt>
                <c:pt idx="162">
                  <c:v>1.6</c:v>
                </c:pt>
                <c:pt idx="163">
                  <c:v>1.7</c:v>
                </c:pt>
                <c:pt idx="164">
                  <c:v>1.9</c:v>
                </c:pt>
                <c:pt idx="165">
                  <c:v>1.8</c:v>
                </c:pt>
                <c:pt idx="166">
                  <c:v>1.5</c:v>
                </c:pt>
                <c:pt idx="167">
                  <c:v>1.4</c:v>
                </c:pt>
                <c:pt idx="168">
                  <c:v>1.6</c:v>
                </c:pt>
                <c:pt idx="169">
                  <c:v>1.5</c:v>
                </c:pt>
                <c:pt idx="170">
                  <c:v>1.9</c:v>
                </c:pt>
                <c:pt idx="171">
                  <c:v>2.2000000000000002</c:v>
                </c:pt>
                <c:pt idx="172">
                  <c:v>1.7</c:v>
                </c:pt>
                <c:pt idx="173">
                  <c:v>1.5</c:v>
                </c:pt>
                <c:pt idx="174">
                  <c:v>2</c:v>
                </c:pt>
                <c:pt idx="175">
                  <c:v>1.9</c:v>
                </c:pt>
                <c:pt idx="176">
                  <c:v>2.2999999999999998</c:v>
                </c:pt>
                <c:pt idx="177">
                  <c:v>2.4</c:v>
                </c:pt>
                <c:pt idx="178">
                  <c:v>2.7</c:v>
                </c:pt>
                <c:pt idx="179">
                  <c:v>2.9</c:v>
                </c:pt>
                <c:pt idx="180">
                  <c:v>3.1</c:v>
                </c:pt>
                <c:pt idx="181">
                  <c:v>3.6</c:v>
                </c:pt>
                <c:pt idx="182">
                  <c:v>3.5</c:v>
                </c:pt>
                <c:pt idx="183">
                  <c:v>3.1</c:v>
                </c:pt>
                <c:pt idx="184">
                  <c:v>3.1</c:v>
                </c:pt>
                <c:pt idx="185">
                  <c:v>3.1</c:v>
                </c:pt>
                <c:pt idx="186">
                  <c:v>2.7</c:v>
                </c:pt>
                <c:pt idx="187">
                  <c:v>2.7</c:v>
                </c:pt>
                <c:pt idx="188">
                  <c:v>2.6</c:v>
                </c:pt>
                <c:pt idx="189">
                  <c:v>2.4</c:v>
                </c:pt>
                <c:pt idx="190">
                  <c:v>3.3</c:v>
                </c:pt>
                <c:pt idx="191">
                  <c:v>3.2</c:v>
                </c:pt>
                <c:pt idx="192">
                  <c:v>3.1</c:v>
                </c:pt>
                <c:pt idx="193">
                  <c:v>2.8</c:v>
                </c:pt>
                <c:pt idx="194">
                  <c:v>3</c:v>
                </c:pt>
                <c:pt idx="195">
                  <c:v>2.8</c:v>
                </c:pt>
                <c:pt idx="196">
                  <c:v>3.2</c:v>
                </c:pt>
                <c:pt idx="197">
                  <c:v>3.7</c:v>
                </c:pt>
                <c:pt idx="198">
                  <c:v>3.7</c:v>
                </c:pt>
                <c:pt idx="199">
                  <c:v>3.7</c:v>
                </c:pt>
                <c:pt idx="200">
                  <c:v>3.4</c:v>
                </c:pt>
                <c:pt idx="201">
                  <c:v>3.6</c:v>
                </c:pt>
                <c:pt idx="202">
                  <c:v>3.1</c:v>
                </c:pt>
                <c:pt idx="203">
                  <c:v>2.9</c:v>
                </c:pt>
                <c:pt idx="204">
                  <c:v>3</c:v>
                </c:pt>
                <c:pt idx="205">
                  <c:v>2.9</c:v>
                </c:pt>
                <c:pt idx="206">
                  <c:v>2.7</c:v>
                </c:pt>
                <c:pt idx="207">
                  <c:v>3.2</c:v>
                </c:pt>
                <c:pt idx="208">
                  <c:v>3.1</c:v>
                </c:pt>
                <c:pt idx="209">
                  <c:v>2.9</c:v>
                </c:pt>
                <c:pt idx="210">
                  <c:v>3</c:v>
                </c:pt>
                <c:pt idx="211">
                  <c:v>3.2</c:v>
                </c:pt>
                <c:pt idx="212">
                  <c:v>2.9</c:v>
                </c:pt>
                <c:pt idx="213">
                  <c:v>2.9</c:v>
                </c:pt>
                <c:pt idx="214">
                  <c:v>3.2</c:v>
                </c:pt>
                <c:pt idx="215">
                  <c:v>3.8</c:v>
                </c:pt>
                <c:pt idx="216">
                  <c:v>4.5</c:v>
                </c:pt>
                <c:pt idx="217">
                  <c:v>5</c:v>
                </c:pt>
                <c:pt idx="218">
                  <c:v>4.5</c:v>
                </c:pt>
                <c:pt idx="219">
                  <c:v>3.6</c:v>
                </c:pt>
                <c:pt idx="220">
                  <c:v>3.9</c:v>
                </c:pt>
                <c:pt idx="221">
                  <c:v>3.4</c:v>
                </c:pt>
                <c:pt idx="222">
                  <c:v>3.5</c:v>
                </c:pt>
                <c:pt idx="223">
                  <c:v>3.8</c:v>
                </c:pt>
                <c:pt idx="224">
                  <c:v>3.8</c:v>
                </c:pt>
                <c:pt idx="225">
                  <c:v>3.9</c:v>
                </c:pt>
                <c:pt idx="226">
                  <c:v>4.3</c:v>
                </c:pt>
                <c:pt idx="227">
                  <c:v>3.9</c:v>
                </c:pt>
                <c:pt idx="228">
                  <c:v>3.6</c:v>
                </c:pt>
                <c:pt idx="229">
                  <c:v>3.4</c:v>
                </c:pt>
                <c:pt idx="230">
                  <c:v>3.7</c:v>
                </c:pt>
                <c:pt idx="231">
                  <c:v>3.9</c:v>
                </c:pt>
                <c:pt idx="232">
                  <c:v>4.0999999999999996</c:v>
                </c:pt>
                <c:pt idx="233">
                  <c:v>4.3</c:v>
                </c:pt>
                <c:pt idx="234">
                  <c:v>4</c:v>
                </c:pt>
                <c:pt idx="235">
                  <c:v>3.5</c:v>
                </c:pt>
                <c:pt idx="236">
                  <c:v>3.3</c:v>
                </c:pt>
                <c:pt idx="237">
                  <c:v>3.6</c:v>
                </c:pt>
                <c:pt idx="238">
                  <c:v>2.9</c:v>
                </c:pt>
                <c:pt idx="239">
                  <c:v>2.6</c:v>
                </c:pt>
                <c:pt idx="240">
                  <c:v>2.6</c:v>
                </c:pt>
                <c:pt idx="241">
                  <c:v>2.1</c:v>
                </c:pt>
                <c:pt idx="242">
                  <c:v>1.9</c:v>
                </c:pt>
                <c:pt idx="243">
                  <c:v>2.9</c:v>
                </c:pt>
                <c:pt idx="244">
                  <c:v>2.2000000000000002</c:v>
                </c:pt>
                <c:pt idx="245">
                  <c:v>1.9</c:v>
                </c:pt>
                <c:pt idx="246">
                  <c:v>2</c:v>
                </c:pt>
                <c:pt idx="247">
                  <c:v>1.8</c:v>
                </c:pt>
                <c:pt idx="248">
                  <c:v>2</c:v>
                </c:pt>
                <c:pt idx="249">
                  <c:v>2.1</c:v>
                </c:pt>
                <c:pt idx="250">
                  <c:v>1.9</c:v>
                </c:pt>
                <c:pt idx="251">
                  <c:v>2</c:v>
                </c:pt>
                <c:pt idx="252">
                  <c:v>2.2000000000000002</c:v>
                </c:pt>
                <c:pt idx="253">
                  <c:v>2.6</c:v>
                </c:pt>
                <c:pt idx="254">
                  <c:v>2.5</c:v>
                </c:pt>
                <c:pt idx="255">
                  <c:v>2.2999999999999998</c:v>
                </c:pt>
                <c:pt idx="256">
                  <c:v>2.6</c:v>
                </c:pt>
                <c:pt idx="257">
                  <c:v>2.9</c:v>
                </c:pt>
                <c:pt idx="258">
                  <c:v>3</c:v>
                </c:pt>
                <c:pt idx="259">
                  <c:v>2.9</c:v>
                </c:pt>
                <c:pt idx="260">
                  <c:v>3.2</c:v>
                </c:pt>
                <c:pt idx="261">
                  <c:v>2.9</c:v>
                </c:pt>
                <c:pt idx="262">
                  <c:v>3</c:v>
                </c:pt>
                <c:pt idx="263">
                  <c:v>3.3</c:v>
                </c:pt>
                <c:pt idx="264">
                  <c:v>3.5</c:v>
                </c:pt>
                <c:pt idx="265">
                  <c:v>3.5</c:v>
                </c:pt>
                <c:pt idx="266">
                  <c:v>3.7</c:v>
                </c:pt>
                <c:pt idx="267">
                  <c:v>3.5</c:v>
                </c:pt>
                <c:pt idx="268">
                  <c:v>3.5</c:v>
                </c:pt>
                <c:pt idx="269">
                  <c:v>3.4</c:v>
                </c:pt>
                <c:pt idx="270">
                  <c:v>3.3</c:v>
                </c:pt>
                <c:pt idx="271">
                  <c:v>3.4</c:v>
                </c:pt>
                <c:pt idx="272">
                  <c:v>3.2</c:v>
                </c:pt>
                <c:pt idx="273">
                  <c:v>3.3</c:v>
                </c:pt>
                <c:pt idx="274">
                  <c:v>3.2</c:v>
                </c:pt>
                <c:pt idx="275">
                  <c:v>2.2000000000000002</c:v>
                </c:pt>
                <c:pt idx="276">
                  <c:v>1.9</c:v>
                </c:pt>
                <c:pt idx="277">
                  <c:v>1.9</c:v>
                </c:pt>
                <c:pt idx="278">
                  <c:v>1.7</c:v>
                </c:pt>
                <c:pt idx="279">
                  <c:v>1.3</c:v>
                </c:pt>
                <c:pt idx="280">
                  <c:v>1.6</c:v>
                </c:pt>
                <c:pt idx="281">
                  <c:v>1.8</c:v>
                </c:pt>
                <c:pt idx="282">
                  <c:v>1.8</c:v>
                </c:pt>
                <c:pt idx="283">
                  <c:v>1.9</c:v>
                </c:pt>
                <c:pt idx="284">
                  <c:v>1.8</c:v>
                </c:pt>
                <c:pt idx="285">
                  <c:v>1.5</c:v>
                </c:pt>
                <c:pt idx="286">
                  <c:v>1.5</c:v>
                </c:pt>
                <c:pt idx="287">
                  <c:v>1.5</c:v>
                </c:pt>
                <c:pt idx="288">
                  <c:v>1.6</c:v>
                </c:pt>
                <c:pt idx="289">
                  <c:v>1.7</c:v>
                </c:pt>
                <c:pt idx="290">
                  <c:v>1.7</c:v>
                </c:pt>
                <c:pt idx="291">
                  <c:v>1.8</c:v>
                </c:pt>
                <c:pt idx="292">
                  <c:v>2</c:v>
                </c:pt>
                <c:pt idx="293">
                  <c:v>1.7</c:v>
                </c:pt>
                <c:pt idx="294">
                  <c:v>1.8</c:v>
                </c:pt>
                <c:pt idx="295">
                  <c:v>1.9</c:v>
                </c:pt>
                <c:pt idx="296">
                  <c:v>2.1</c:v>
                </c:pt>
                <c:pt idx="297">
                  <c:v>2</c:v>
                </c:pt>
                <c:pt idx="298">
                  <c:v>2</c:v>
                </c:pt>
                <c:pt idx="299">
                  <c:v>2</c:v>
                </c:pt>
                <c:pt idx="300">
                  <c:v>1.9</c:v>
                </c:pt>
                <c:pt idx="301">
                  <c:v>1.8</c:v>
                </c:pt>
                <c:pt idx="302">
                  <c:v>2</c:v>
                </c:pt>
                <c:pt idx="303">
                  <c:v>1.8</c:v>
                </c:pt>
                <c:pt idx="304">
                  <c:v>1.4</c:v>
                </c:pt>
                <c:pt idx="305">
                  <c:v>1.6</c:v>
                </c:pt>
                <c:pt idx="306">
                  <c:v>1.6</c:v>
                </c:pt>
                <c:pt idx="307">
                  <c:v>1.6</c:v>
                </c:pt>
                <c:pt idx="308">
                  <c:v>2</c:v>
                </c:pt>
                <c:pt idx="309">
                  <c:v>1.9</c:v>
                </c:pt>
                <c:pt idx="310">
                  <c:v>2</c:v>
                </c:pt>
                <c:pt idx="311">
                  <c:v>1.9</c:v>
                </c:pt>
                <c:pt idx="312">
                  <c:v>1.8</c:v>
                </c:pt>
                <c:pt idx="313">
                  <c:v>1.7</c:v>
                </c:pt>
                <c:pt idx="314">
                  <c:v>1.4</c:v>
                </c:pt>
                <c:pt idx="315">
                  <c:v>1.6</c:v>
                </c:pt>
                <c:pt idx="316">
                  <c:v>1.3</c:v>
                </c:pt>
                <c:pt idx="317">
                  <c:v>1.1000000000000001</c:v>
                </c:pt>
                <c:pt idx="318">
                  <c:v>0.5</c:v>
                </c:pt>
                <c:pt idx="319">
                  <c:v>0.4</c:v>
                </c:pt>
                <c:pt idx="320">
                  <c:v>0.5</c:v>
                </c:pt>
                <c:pt idx="321">
                  <c:v>0.5</c:v>
                </c:pt>
                <c:pt idx="322">
                  <c:v>0.6</c:v>
                </c:pt>
                <c:pt idx="323">
                  <c:v>0.7</c:v>
                </c:pt>
                <c:pt idx="324">
                  <c:v>0.9</c:v>
                </c:pt>
                <c:pt idx="325">
                  <c:v>1</c:v>
                </c:pt>
                <c:pt idx="326">
                  <c:v>1.1000000000000001</c:v>
                </c:pt>
                <c:pt idx="327">
                  <c:v>1.1000000000000001</c:v>
                </c:pt>
                <c:pt idx="328">
                  <c:v>1.4</c:v>
                </c:pt>
                <c:pt idx="329">
                  <c:v>1.8</c:v>
                </c:pt>
                <c:pt idx="330">
                  <c:v>2</c:v>
                </c:pt>
                <c:pt idx="331">
                  <c:v>1.8</c:v>
                </c:pt>
                <c:pt idx="332">
                  <c:v>1.7</c:v>
                </c:pt>
                <c:pt idx="333">
                  <c:v>1.9</c:v>
                </c:pt>
                <c:pt idx="334">
                  <c:v>2</c:v>
                </c:pt>
                <c:pt idx="335">
                  <c:v>2.1</c:v>
                </c:pt>
                <c:pt idx="336">
                  <c:v>2.1</c:v>
                </c:pt>
                <c:pt idx="337">
                  <c:v>2.4</c:v>
                </c:pt>
                <c:pt idx="338">
                  <c:v>2.2999999999999998</c:v>
                </c:pt>
                <c:pt idx="339">
                  <c:v>1.9</c:v>
                </c:pt>
                <c:pt idx="340">
                  <c:v>2.1</c:v>
                </c:pt>
                <c:pt idx="341">
                  <c:v>2.2000000000000002</c:v>
                </c:pt>
                <c:pt idx="342">
                  <c:v>2.1</c:v>
                </c:pt>
                <c:pt idx="343">
                  <c:v>2.4</c:v>
                </c:pt>
                <c:pt idx="344">
                  <c:v>2.2000000000000002</c:v>
                </c:pt>
                <c:pt idx="345">
                  <c:v>1.8</c:v>
                </c:pt>
                <c:pt idx="346">
                  <c:v>1.8</c:v>
                </c:pt>
                <c:pt idx="347">
                  <c:v>1.8</c:v>
                </c:pt>
                <c:pt idx="348">
                  <c:v>2</c:v>
                </c:pt>
                <c:pt idx="349">
                  <c:v>2.1</c:v>
                </c:pt>
                <c:pt idx="350">
                  <c:v>2.2000000000000002</c:v>
                </c:pt>
                <c:pt idx="351">
                  <c:v>2.7</c:v>
                </c:pt>
                <c:pt idx="352">
                  <c:v>2.7</c:v>
                </c:pt>
                <c:pt idx="353">
                  <c:v>2.5</c:v>
                </c:pt>
                <c:pt idx="354">
                  <c:v>2.7</c:v>
                </c:pt>
                <c:pt idx="355">
                  <c:v>2.8</c:v>
                </c:pt>
                <c:pt idx="356">
                  <c:v>3</c:v>
                </c:pt>
                <c:pt idx="357">
                  <c:v>3.4</c:v>
                </c:pt>
                <c:pt idx="358">
                  <c:v>3.3</c:v>
                </c:pt>
                <c:pt idx="359">
                  <c:v>3.1</c:v>
                </c:pt>
                <c:pt idx="360">
                  <c:v>3</c:v>
                </c:pt>
                <c:pt idx="361">
                  <c:v>2.7</c:v>
                </c:pt>
                <c:pt idx="362">
                  <c:v>2.7</c:v>
                </c:pt>
                <c:pt idx="363">
                  <c:v>2.9</c:v>
                </c:pt>
                <c:pt idx="364">
                  <c:v>3.1</c:v>
                </c:pt>
                <c:pt idx="365">
                  <c:v>2.9</c:v>
                </c:pt>
                <c:pt idx="366">
                  <c:v>2.7</c:v>
                </c:pt>
                <c:pt idx="367">
                  <c:v>2.8</c:v>
                </c:pt>
                <c:pt idx="368">
                  <c:v>2.8</c:v>
                </c:pt>
                <c:pt idx="369">
                  <c:v>2.8</c:v>
                </c:pt>
                <c:pt idx="370">
                  <c:v>2.6</c:v>
                </c:pt>
                <c:pt idx="371">
                  <c:v>2.2999999999999998</c:v>
                </c:pt>
                <c:pt idx="372">
                  <c:v>2.2999999999999998</c:v>
                </c:pt>
                <c:pt idx="373">
                  <c:v>2.4</c:v>
                </c:pt>
                <c:pt idx="374">
                  <c:v>2.6</c:v>
                </c:pt>
                <c:pt idx="375">
                  <c:v>2.7</c:v>
                </c:pt>
                <c:pt idx="376">
                  <c:v>2.7</c:v>
                </c:pt>
                <c:pt idx="377">
                  <c:v>2.8</c:v>
                </c:pt>
                <c:pt idx="378">
                  <c:v>3</c:v>
                </c:pt>
                <c:pt idx="379">
                  <c:v>2.7</c:v>
                </c:pt>
                <c:pt idx="380">
                  <c:v>2.7</c:v>
                </c:pt>
                <c:pt idx="381">
                  <c:v>2.8</c:v>
                </c:pt>
                <c:pt idx="382">
                  <c:v>3</c:v>
                </c:pt>
                <c:pt idx="383">
                  <c:v>3.2</c:v>
                </c:pt>
                <c:pt idx="384">
                  <c:v>3.1</c:v>
                </c:pt>
                <c:pt idx="385">
                  <c:v>2.9</c:v>
                </c:pt>
                <c:pt idx="386">
                  <c:v>3</c:v>
                </c:pt>
                <c:pt idx="387">
                  <c:v>2.6</c:v>
                </c:pt>
                <c:pt idx="388">
                  <c:v>2.2000000000000002</c:v>
                </c:pt>
                <c:pt idx="389">
                  <c:v>2.2999999999999998</c:v>
                </c:pt>
                <c:pt idx="390">
                  <c:v>2.2999999999999998</c:v>
                </c:pt>
                <c:pt idx="391">
                  <c:v>2.4</c:v>
                </c:pt>
                <c:pt idx="392">
                  <c:v>2.4</c:v>
                </c:pt>
                <c:pt idx="393">
                  <c:v>2.2999999999999998</c:v>
                </c:pt>
                <c:pt idx="394">
                  <c:v>2.1</c:v>
                </c:pt>
                <c:pt idx="395">
                  <c:v>2.6</c:v>
                </c:pt>
                <c:pt idx="396">
                  <c:v>2.7</c:v>
                </c:pt>
                <c:pt idx="397">
                  <c:v>2.9</c:v>
                </c:pt>
                <c:pt idx="398">
                  <c:v>3.1</c:v>
                </c:pt>
                <c:pt idx="399">
                  <c:v>3.2</c:v>
                </c:pt>
                <c:pt idx="400">
                  <c:v>3.5</c:v>
                </c:pt>
                <c:pt idx="401">
                  <c:v>3.8</c:v>
                </c:pt>
                <c:pt idx="402">
                  <c:v>3.7</c:v>
                </c:pt>
                <c:pt idx="403">
                  <c:v>3.8</c:v>
                </c:pt>
                <c:pt idx="404">
                  <c:v>3.9</c:v>
                </c:pt>
                <c:pt idx="405">
                  <c:v>4.0999999999999996</c:v>
                </c:pt>
                <c:pt idx="406">
                  <c:v>4.4000000000000004</c:v>
                </c:pt>
                <c:pt idx="407">
                  <c:v>4.2</c:v>
                </c:pt>
                <c:pt idx="408">
                  <c:v>4.3</c:v>
                </c:pt>
                <c:pt idx="409">
                  <c:v>4</c:v>
                </c:pt>
                <c:pt idx="410">
                  <c:v>3.6</c:v>
                </c:pt>
                <c:pt idx="411">
                  <c:v>3.5</c:v>
                </c:pt>
                <c:pt idx="412">
                  <c:v>3.3</c:v>
                </c:pt>
                <c:pt idx="413">
                  <c:v>3</c:v>
                </c:pt>
                <c:pt idx="414">
                  <c:v>3</c:v>
                </c:pt>
                <c:pt idx="415">
                  <c:v>3</c:v>
                </c:pt>
                <c:pt idx="416">
                  <c:v>3.1</c:v>
                </c:pt>
                <c:pt idx="417">
                  <c:v>3.2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2549376"/>
        <c:axId val="142550912"/>
      </c:lineChart>
      <c:catAx>
        <c:axId val="142549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60000"/>
          <a:lstStyle/>
          <a:p>
            <a:pPr>
              <a:defRPr/>
            </a:pPr>
            <a:endParaRPr lang="ko-KR"/>
          </a:p>
        </c:txPr>
        <c:crossAx val="142550912"/>
        <c:crosses val="autoZero"/>
        <c:auto val="1"/>
        <c:lblAlgn val="ctr"/>
        <c:lblOffset val="100"/>
        <c:tickLblSkip val="1"/>
        <c:tickMarkSkip val="12"/>
        <c:noMultiLvlLbl val="0"/>
      </c:catAx>
      <c:valAx>
        <c:axId val="142550912"/>
        <c:scaling>
          <c:orientation val="minMax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(%)</a:t>
                </a:r>
                <a:endParaRPr lang="ko-KR"/>
              </a:p>
            </c:rich>
          </c:tx>
          <c:layout>
            <c:manualLayout>
              <c:xMode val="edge"/>
              <c:yMode val="edge"/>
              <c:x val="0"/>
              <c:y val="2.5992337164750925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425493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b="1">
          <a:latin typeface="+mn-lt"/>
          <a:ea typeface="+mn-ea"/>
        </a:defRPr>
      </a:pPr>
      <a:endParaRPr lang="ko-KR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46" tIns="45424" rIns="90846" bIns="45424" numCol="1" anchor="t" anchorCtr="0" compatLnSpc="1">
            <a:prstTxWarp prst="textNoShape">
              <a:avLst/>
            </a:prstTxWarp>
          </a:bodyPr>
          <a:lstStyle>
            <a:lvl1pPr defTabSz="908050" eaLnBrk="1" latinLnBrk="1" hangingPunct="1">
              <a:defRPr sz="1200"/>
            </a:lvl1pPr>
          </a:lstStyle>
          <a:p>
            <a:endParaRPr lang="en-US" altLang="ko-KR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9375" y="0"/>
            <a:ext cx="290195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46" tIns="45424" rIns="90846" bIns="45424" numCol="1" anchor="t" anchorCtr="0" compatLnSpc="1">
            <a:prstTxWarp prst="textNoShape">
              <a:avLst/>
            </a:prstTxWarp>
          </a:bodyPr>
          <a:lstStyle>
            <a:lvl1pPr algn="r" defTabSz="908050" eaLnBrk="1" latinLnBrk="1" hangingPunct="1">
              <a:defRPr sz="1200"/>
            </a:lvl1pPr>
          </a:lstStyle>
          <a:p>
            <a:endParaRPr lang="en-US" altLang="ko-KR"/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61500"/>
            <a:ext cx="29765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46" tIns="45424" rIns="90846" bIns="45424" numCol="1" anchor="b" anchorCtr="0" compatLnSpc="1">
            <a:prstTxWarp prst="textNoShape">
              <a:avLst/>
            </a:prstTxWarp>
          </a:bodyPr>
          <a:lstStyle>
            <a:lvl1pPr defTabSz="908050" eaLnBrk="1" latinLnBrk="1" hangingPunct="1">
              <a:defRPr sz="1200"/>
            </a:lvl1pPr>
          </a:lstStyle>
          <a:p>
            <a:endParaRPr lang="en-US" altLang="ko-KR"/>
          </a:p>
        </p:txBody>
      </p:sp>
      <p:sp>
        <p:nvSpPr>
          <p:cNvPr id="952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9375" y="9461500"/>
            <a:ext cx="290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46" tIns="45424" rIns="90846" bIns="45424" numCol="1" anchor="b" anchorCtr="0" compatLnSpc="1">
            <a:prstTxWarp prst="textNoShape">
              <a:avLst/>
            </a:prstTxWarp>
          </a:bodyPr>
          <a:lstStyle>
            <a:lvl1pPr algn="r" defTabSz="908050" eaLnBrk="1" latinLnBrk="1" hangingPunct="1">
              <a:defRPr sz="1200"/>
            </a:lvl1pPr>
          </a:lstStyle>
          <a:p>
            <a:fld id="{E6A30D81-3697-474E-B72F-81C1DA85850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399634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3" tIns="46081" rIns="92163" bIns="46081" numCol="1" anchor="t" anchorCtr="0" compatLnSpc="1">
            <a:prstTxWarp prst="textNoShape">
              <a:avLst/>
            </a:prstTxWarp>
          </a:bodyPr>
          <a:lstStyle>
            <a:lvl1pPr defTabSz="920750" eaLnBrk="1" latinLnBrk="1" hangingPunct="1">
              <a:defRPr sz="1200" b="0"/>
            </a:lvl1pPr>
          </a:lstStyle>
          <a:p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3" tIns="46081" rIns="92163" bIns="46081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 b="0"/>
            </a:lvl1pPr>
          </a:lstStyle>
          <a:p>
            <a:endParaRPr lang="en-US" altLang="ko-K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6125"/>
            <a:ext cx="4970462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9638" y="4721225"/>
            <a:ext cx="4987925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3" tIns="46081" rIns="92163" bIns="460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511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3" tIns="46081" rIns="92163" bIns="46081" numCol="1" anchor="b" anchorCtr="0" compatLnSpc="1">
            <a:prstTxWarp prst="textNoShape">
              <a:avLst/>
            </a:prstTxWarp>
          </a:bodyPr>
          <a:lstStyle>
            <a:lvl1pPr defTabSz="920750" eaLnBrk="1" latinLnBrk="1" hangingPunct="1">
              <a:defRPr sz="1200" b="0"/>
            </a:lvl1pPr>
          </a:lstStyle>
          <a:p>
            <a:endParaRPr lang="en-US" altLang="ko-K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4038"/>
            <a:ext cx="295116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63" tIns="46081" rIns="92163" bIns="46081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 b="0"/>
            </a:lvl1pPr>
          </a:lstStyle>
          <a:p>
            <a:fld id="{855DEB04-3649-4DE2-88D2-1E855F301FCC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40867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2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3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4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9pPr>
          </a:lstStyle>
          <a:p>
            <a:pPr eaLnBrk="1" hangingPunct="1">
              <a:defRPr/>
            </a:pPr>
            <a:fld id="{874AB122-51E8-4351-A422-BCC14485EEE1}" type="slidenum">
              <a:rPr lang="en-US" altLang="ko-KR" b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pPr eaLnBrk="1" hangingPunct="1">
                <a:defRPr/>
              </a:pPr>
              <a:t>5</a:t>
            </a:fld>
            <a:endParaRPr lang="en-US" altLang="ko-KR" b="0" smtClea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7"/>
          <p:cNvSpPr txBox="1">
            <a:spLocks noGrp="1" noChangeArrowheads="1"/>
          </p:cNvSpPr>
          <p:nvPr/>
        </p:nvSpPr>
        <p:spPr bwMode="auto">
          <a:xfrm>
            <a:off x="3856038" y="9440863"/>
            <a:ext cx="2951162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667" tIns="46335" rIns="92667" bIns="46335" anchor="b"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9pPr>
          </a:lstStyle>
          <a:p>
            <a:pPr algn="r" eaLnBrk="1" latin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AED89EF-5E25-465C-BE70-3A25CD986FF1}" type="slidenum">
              <a:rPr lang="en-US" altLang="ko-KR" b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pPr algn="r" eaLnBrk="1" latin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ko-KR" b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4" name="Rectangle 7"/>
          <p:cNvSpPr txBox="1">
            <a:spLocks noGrp="1" noChangeArrowheads="1"/>
          </p:cNvSpPr>
          <p:nvPr/>
        </p:nvSpPr>
        <p:spPr bwMode="auto">
          <a:xfrm>
            <a:off x="3856038" y="9440863"/>
            <a:ext cx="2951162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667" tIns="46335" rIns="92667" bIns="46335" anchor="b"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9pPr>
          </a:lstStyle>
          <a:p>
            <a:pPr algn="r" eaLnBrk="1" latin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BBDC00F-430E-46E0-8EE3-98AD8E87C0DC}" type="slidenum">
              <a:rPr lang="en-US" altLang="ko-KR" b="0">
                <a:solidFill>
                  <a:prstClr val="black"/>
                </a:solidFill>
                <a:latin typeface="굴림" pitchFamily="50" charset="-127"/>
              </a:rPr>
              <a:pPr algn="r" eaLnBrk="1" latin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ko-KR" b="0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512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8875" cy="3725863"/>
          </a:xfrm>
          <a:ln/>
        </p:spPr>
      </p:sp>
      <p:sp>
        <p:nvSpPr>
          <p:cNvPr id="512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/>
              <a:pPr/>
              <a:t>6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/>
              <a:pPr/>
              <a:t>7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/>
              <a:pPr/>
              <a:t>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9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10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돋움체" pitchFamily="49" charset="-127"/>
              </a:defRPr>
            </a:lvl9pPr>
          </a:lstStyle>
          <a:p>
            <a:pPr eaLnBrk="1" hangingPunct="1">
              <a:defRPr/>
            </a:pPr>
            <a:fld id="{874AB122-51E8-4351-A422-BCC14485EEE1}" type="slidenum">
              <a:rPr lang="en-US" altLang="ko-KR" b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pPr eaLnBrk="1" hangingPunct="1">
                <a:defRPr/>
              </a:pPr>
              <a:t>12</a:t>
            </a:fld>
            <a:endParaRPr lang="en-US" altLang="ko-KR" b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3" name="Rectangle 7"/>
          <p:cNvSpPr txBox="1">
            <a:spLocks noGrp="1" noChangeArrowheads="1"/>
          </p:cNvSpPr>
          <p:nvPr/>
        </p:nvSpPr>
        <p:spPr bwMode="auto">
          <a:xfrm>
            <a:off x="3856038" y="9440863"/>
            <a:ext cx="2951162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667" tIns="46335" rIns="92667" bIns="46335" anchor="b"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9pPr>
          </a:lstStyle>
          <a:p>
            <a:pPr algn="r" eaLnBrk="1" latin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AED89EF-5E25-465C-BE70-3A25CD986FF1}" type="slidenum">
              <a:rPr lang="en-US" altLang="ko-KR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pPr algn="r" eaLnBrk="1" latin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ko-KR" b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204" name="Rectangle 7"/>
          <p:cNvSpPr txBox="1">
            <a:spLocks noGrp="1" noChangeArrowheads="1"/>
          </p:cNvSpPr>
          <p:nvPr/>
        </p:nvSpPr>
        <p:spPr bwMode="auto">
          <a:xfrm>
            <a:off x="3856038" y="9440863"/>
            <a:ext cx="2951162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667" tIns="46335" rIns="92667" bIns="46335" anchor="b"/>
          <a:lstStyle>
            <a:lvl1pPr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  <a:lvl2pPr marL="742950" indent="-28575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2pPr>
            <a:lvl3pPr marL="11430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3pPr>
            <a:lvl4pPr marL="16002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4pPr>
            <a:lvl5pPr marL="2057400" indent="-228600" defTabSz="925513" eaLnBrk="0" hangingPunct="0"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5pPr>
            <a:lvl6pPr marL="25146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6pPr>
            <a:lvl7pPr marL="29718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7pPr>
            <a:lvl8pPr marL="34290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8pPr>
            <a:lvl9pPr marL="3886200" indent="-228600" defTabSz="925513" eaLnBrk="0" fontAlgn="base" hangingPunct="0">
              <a:lnSpc>
                <a:spcPct val="105000"/>
              </a:lnSpc>
              <a:spcBef>
                <a:spcPct val="20000"/>
              </a:spcBef>
              <a:spcAft>
                <a:spcPct val="0"/>
              </a:spcAft>
              <a:buChar char="•"/>
              <a:defRPr kumimoji="1" sz="1200" b="1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9pPr>
          </a:lstStyle>
          <a:p>
            <a:pPr algn="r" eaLnBrk="1" latin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BBDC00F-430E-46E0-8EE3-98AD8E87C0DC}" type="slidenum">
              <a:rPr lang="en-US" altLang="ko-KR" b="0">
                <a:solidFill>
                  <a:schemeClr val="tx1"/>
                </a:solidFill>
                <a:latin typeface="굴림" pitchFamily="50" charset="-127"/>
              </a:rPr>
              <a:pPr algn="r" eaLnBrk="1" latin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ko-KR" b="0">
              <a:solidFill>
                <a:schemeClr val="tx1"/>
              </a:solidFill>
              <a:latin typeface="굴림" pitchFamily="50" charset="-127"/>
            </a:endParaRPr>
          </a:p>
        </p:txBody>
      </p:sp>
      <p:sp>
        <p:nvSpPr>
          <p:cNvPr id="512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>
                <a:solidFill>
                  <a:prstClr val="black"/>
                </a:solidFill>
              </a:rPr>
              <a:pPr/>
              <a:t>13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992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DEB04-3649-4DE2-88D2-1E855F301FCC}" type="slidenum">
              <a:rPr lang="en-US" altLang="ko-KR" smtClean="0"/>
              <a:pPr/>
              <a:t>17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64021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B9F8E9-0B38-4DD6-9B0F-56CE3C0632E5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6070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75D2C7-6EB7-4E83-B1DE-5A8355A22EE7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54594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F9C8D-8236-4FE8-94D9-BD281CDC51C5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56599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F1A058-9D8B-4268-8319-352598D7390E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7549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2FE724-7603-4A31-8E7A-097130B849D7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76550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DA9AA4-B8F7-46C3-B8EB-BA3096F0A206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29224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77DE6D-C3DF-413C-9B11-7153D43FD197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8047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FB6757-EAE3-4259-BF7D-CAA9C34DDFC3}" type="slidenum">
              <a:rPr lang="en-US" altLang="ko-KR" smtClean="0"/>
              <a:pPr/>
              <a:t>‹#›</a:t>
            </a:fld>
            <a:r>
              <a:rPr lang="en-US" altLang="ko-KR" dirty="0" smtClean="0"/>
              <a:t>/10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5896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DD923C-C21B-488F-8A62-F2E4F2244BF0}" type="slidenum">
              <a:rPr lang="en-US" altLang="ko-KR" smtClean="0"/>
              <a:pPr/>
              <a:t>‹#›</a:t>
            </a:fld>
            <a:r>
              <a:rPr lang="en-US" altLang="ko-KR" dirty="0" smtClean="0"/>
              <a:t>/10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0174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13BAA-03D5-4030-AAF1-6F95C43E3565}" type="slidenum">
              <a:rPr lang="en-US" altLang="ko-KR" smtClean="0"/>
              <a:pPr/>
              <a:t>‹#›</a:t>
            </a:fld>
            <a:r>
              <a:rPr lang="en-US" altLang="ko-KR" dirty="0" smtClean="0"/>
              <a:t>/10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83317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606425"/>
            <a:ext cx="1943100" cy="2209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606425"/>
            <a:ext cx="5676900" cy="2209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0FE03-3F77-4A13-894B-A3D895963B00}" type="slidenum">
              <a:rPr lang="en-US" altLang="ko-KR" smtClean="0"/>
              <a:pPr/>
              <a:t>‹#›</a:t>
            </a:fld>
            <a:r>
              <a:rPr lang="en-US" altLang="ko-KR" dirty="0" smtClean="0"/>
              <a:t>/10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87797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933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570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712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325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451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0861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625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437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7972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77936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4509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B9F8E9-0B38-4DD6-9B0F-56CE3C0632E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463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75D2C7-6EB7-4E83-B1DE-5A8355A22EE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019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F9C8D-8236-4FE8-94D9-BD281CDC51C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651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F1A058-9D8B-4268-8319-352598D7390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500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2FE724-7603-4A31-8E7A-097130B849D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4153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DA9AA4-B8F7-46C3-B8EB-BA3096F0A20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3503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77DE6D-C3DF-413C-9B11-7153D43FD19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489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FB6757-EAE3-4259-BF7D-CAA9C34DDFC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932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DD923C-C21B-488F-8A62-F2E4F2244BF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98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13BAA-03D5-4030-AAF1-6F95C43E356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875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606425"/>
            <a:ext cx="1943100" cy="2209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606425"/>
            <a:ext cx="5676900" cy="2209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0FE03-3F77-4A13-894B-A3D895963B0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6282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B9F8E9-0B38-4DD6-9B0F-56CE3C0632E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6606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75D2C7-6EB7-4E83-B1DE-5A8355A22EE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8102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F9C8D-8236-4FE8-94D9-BD281CDC51C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8497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F1A058-9D8B-4268-8319-352598D7390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0558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2FE724-7603-4A31-8E7A-097130B849D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97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DA9AA4-B8F7-46C3-B8EB-BA3096F0A20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370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77DE6D-C3DF-413C-9B11-7153D43FD19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4839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FB6757-EAE3-4259-BF7D-CAA9C34DDFC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8361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DD923C-C21B-488F-8A62-F2E4F2244BF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9768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13BAA-03D5-4030-AAF1-6F95C43E356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984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606425"/>
            <a:ext cx="1943100" cy="2209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606425"/>
            <a:ext cx="5676900" cy="2209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0FE03-3F77-4A13-894B-A3D895963B0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6733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B9F8E9-0B38-4DD6-9B0F-56CE3C0632E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4643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75D2C7-6EB7-4E83-B1DE-5A8355A22EE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1120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F9C8D-8236-4FE8-94D9-BD281CDC51C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5969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F1A058-9D8B-4268-8319-352598D7390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9914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2FE724-7603-4A31-8E7A-097130B849D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39246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DA9AA4-B8F7-46C3-B8EB-BA3096F0A20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5864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77DE6D-C3DF-413C-9B11-7153D43FD19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4515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FB6757-EAE3-4259-BF7D-CAA9C34DDFC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7564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DD923C-C21B-488F-8A62-F2E4F2244BF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8660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13BAA-03D5-4030-AAF1-6F95C43E356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95825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606425"/>
            <a:ext cx="1943100" cy="2209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606425"/>
            <a:ext cx="5676900" cy="2209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0FE03-3F77-4A13-894B-A3D895963B0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582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B9F8E9-0B38-4DD6-9B0F-56CE3C0632E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3845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75D2C7-6EB7-4E83-B1DE-5A8355A22EE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655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F9C8D-8236-4FE8-94D9-BD281CDC51C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0493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3810000" cy="53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5F1A058-9D8B-4268-8319-352598D7390E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9803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2FE724-7603-4A31-8E7A-097130B849D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1942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DA9AA4-B8F7-46C3-B8EB-BA3096F0A206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178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77DE6D-C3DF-413C-9B11-7153D43FD19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0066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FB6757-EAE3-4259-BF7D-CAA9C34DDFC3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54157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DD923C-C21B-488F-8A62-F2E4F2244BF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9382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13BAA-03D5-4030-AAF1-6F95C43E3565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8589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15100" y="606425"/>
            <a:ext cx="1943100" cy="22098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5800" y="606425"/>
            <a:ext cx="5676900" cy="22098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0FE03-3F77-4A13-894B-A3D895963B00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453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vmlDrawing" Target="../drawings/vmlDrawing2.v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oleObject" Target="../embeddings/oleObject2.bin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vmlDrawing" Target="../drawings/vmlDrawing3.v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oleObject" Target="../embeddings/oleObject3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vmlDrawing" Target="../drawings/vmlDrawing4.v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oleObject" Target="../embeddings/oleObject4.bin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vmlDrawing" Target="../drawings/vmlDrawing5.v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oleObject" Target="../embeddings/oleObject5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6425"/>
            <a:ext cx="777240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038" rIns="90000" bIns="46038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175" y="63912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ea typeface="돋움" pitchFamily="50" charset="-127"/>
              </a:defRPr>
            </a:lvl1pPr>
          </a:lstStyle>
          <a:p>
            <a:endParaRPr lang="en-US" altLang="ko-KR"/>
          </a:p>
          <a:p>
            <a:r>
              <a:rPr lang="en-US" altLang="ko-KR"/>
              <a:t>LGERI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24625"/>
            <a:ext cx="9144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defRPr sz="900"/>
            </a:lvl1pPr>
          </a:lstStyle>
          <a:p>
            <a:fld id="{DC31CFCA-351D-44DE-B757-9E9C3A00C3F7}" type="slidenum">
              <a:rPr lang="en-US" altLang="ko-KR" smtClean="0"/>
              <a:pPr/>
              <a:t>‹#›</a:t>
            </a:fld>
            <a:r>
              <a:rPr lang="en-US" altLang="ko-KR" dirty="0" smtClean="0"/>
              <a:t>/11</a:t>
            </a:r>
            <a:endParaRPr lang="en-US" altLang="ko-KR" dirty="0"/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 userDrawn="1"/>
        </p:nvGraphicFramePr>
        <p:xfrm>
          <a:off x="7637463" y="6486525"/>
          <a:ext cx="13493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4" name="비트맵 이미지" r:id="rId14" imgW="2324162" imgH="552679" progId="Paint.Picture">
                  <p:embed/>
                </p:oleObj>
              </mc:Choice>
              <mc:Fallback>
                <p:oleObj name="비트맵 이미지" r:id="rId14" imgW="2324162" imgH="552679" progId="Paint.Picture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7463" y="6486525"/>
                        <a:ext cx="13493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Line 17"/>
          <p:cNvSpPr>
            <a:spLocks noChangeShapeType="1"/>
          </p:cNvSpPr>
          <p:nvPr userDrawn="1"/>
        </p:nvSpPr>
        <p:spPr bwMode="auto">
          <a:xfrm>
            <a:off x="0" y="601663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2pPr>
      <a:lvl3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3pPr>
      <a:lvl4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4pPr>
      <a:lvl5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5pPr>
      <a:lvl6pPr marL="4572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6pPr>
      <a:lvl7pPr marL="9144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7pPr>
      <a:lvl8pPr marL="13716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8pPr>
      <a:lvl9pPr marL="18288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9pPr>
    </p:titleStyle>
    <p:bodyStyle>
      <a:lvl1pPr marL="93663" indent="-93663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-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01600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·"/>
        <a:defRPr kumimoji="1" sz="1200" b="1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fontAlgn="base">
        <a:spcBef>
          <a:spcPct val="20000"/>
        </a:spcBef>
        <a:spcAft>
          <a:spcPct val="0"/>
        </a:spcAft>
        <a:buChar char="–"/>
        <a:defRPr kumimoji="1" sz="11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FA094-5466-4EA4-B09D-AF1DDC59B3E9}" type="datetimeFigureOut">
              <a:rPr lang="ko-KR" altLang="en-US" smtClean="0"/>
              <a:t>2014-12-08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A01AF-3A44-4652-A593-3361CF8A52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706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6425"/>
            <a:ext cx="777240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038" rIns="90000" bIns="46038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175" y="63912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ea typeface="돋움" pitchFamily="50" charset="-127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24625"/>
            <a:ext cx="9144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defRPr sz="900"/>
            </a:lvl1pPr>
          </a:lstStyle>
          <a:p>
            <a:fld id="{DC31CFCA-351D-44DE-B757-9E9C3A00C3F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 userDrawn="1"/>
        </p:nvGraphicFramePr>
        <p:xfrm>
          <a:off x="7637463" y="6486525"/>
          <a:ext cx="13493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607" name="비트맵 이미지" r:id="rId14" imgW="2324162" imgH="552679" progId="Paint.Picture">
                  <p:embed/>
                </p:oleObj>
              </mc:Choice>
              <mc:Fallback>
                <p:oleObj name="비트맵 이미지" r:id="rId14" imgW="2324162" imgH="55267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7463" y="6486525"/>
                        <a:ext cx="13493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Line 17"/>
          <p:cNvSpPr>
            <a:spLocks noChangeShapeType="1"/>
          </p:cNvSpPr>
          <p:nvPr userDrawn="1"/>
        </p:nvSpPr>
        <p:spPr bwMode="auto">
          <a:xfrm>
            <a:off x="0" y="601663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59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2pPr>
      <a:lvl3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3pPr>
      <a:lvl4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4pPr>
      <a:lvl5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5pPr>
      <a:lvl6pPr marL="4572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6pPr>
      <a:lvl7pPr marL="9144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7pPr>
      <a:lvl8pPr marL="13716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8pPr>
      <a:lvl9pPr marL="18288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9pPr>
    </p:titleStyle>
    <p:bodyStyle>
      <a:lvl1pPr marL="93663" indent="-93663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-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01600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·"/>
        <a:defRPr kumimoji="1" sz="1200" b="1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fontAlgn="base">
        <a:spcBef>
          <a:spcPct val="20000"/>
        </a:spcBef>
        <a:spcAft>
          <a:spcPct val="0"/>
        </a:spcAft>
        <a:buChar char="–"/>
        <a:defRPr kumimoji="1" sz="11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6425"/>
            <a:ext cx="777240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038" rIns="90000" bIns="46038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175" y="63912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ea typeface="돋움" pitchFamily="50" charset="-127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24625"/>
            <a:ext cx="9144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defRPr sz="900"/>
            </a:lvl1pPr>
          </a:lstStyle>
          <a:p>
            <a:fld id="{DC31CFCA-351D-44DE-B757-9E9C3A00C3F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 userDrawn="1"/>
        </p:nvGraphicFramePr>
        <p:xfrm>
          <a:off x="7637463" y="6486525"/>
          <a:ext cx="13493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616" name="비트맵 이미지" r:id="rId14" imgW="2324162" imgH="552679" progId="Paint.Picture">
                  <p:embed/>
                </p:oleObj>
              </mc:Choice>
              <mc:Fallback>
                <p:oleObj name="비트맵 이미지" r:id="rId14" imgW="2324162" imgH="55267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7463" y="6486525"/>
                        <a:ext cx="13493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Line 17"/>
          <p:cNvSpPr>
            <a:spLocks noChangeShapeType="1"/>
          </p:cNvSpPr>
          <p:nvPr userDrawn="1"/>
        </p:nvSpPr>
        <p:spPr bwMode="auto">
          <a:xfrm>
            <a:off x="0" y="601663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11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ftr="0" dt="0"/>
  <p:txStyles>
    <p:titleStyle>
      <a:lvl1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2pPr>
      <a:lvl3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3pPr>
      <a:lvl4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4pPr>
      <a:lvl5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5pPr>
      <a:lvl6pPr marL="4572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6pPr>
      <a:lvl7pPr marL="9144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7pPr>
      <a:lvl8pPr marL="13716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8pPr>
      <a:lvl9pPr marL="18288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9pPr>
    </p:titleStyle>
    <p:bodyStyle>
      <a:lvl1pPr marL="93663" indent="-93663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-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01600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·"/>
        <a:defRPr kumimoji="1" sz="1200" b="1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fontAlgn="base">
        <a:spcBef>
          <a:spcPct val="20000"/>
        </a:spcBef>
        <a:spcAft>
          <a:spcPct val="0"/>
        </a:spcAft>
        <a:buChar char="–"/>
        <a:defRPr kumimoji="1" sz="11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6425"/>
            <a:ext cx="777240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038" rIns="90000" bIns="46038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175" y="63912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ea typeface="돋움" pitchFamily="50" charset="-127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24625"/>
            <a:ext cx="9144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defRPr sz="900"/>
            </a:lvl1pPr>
          </a:lstStyle>
          <a:p>
            <a:fld id="{DC31CFCA-351D-44DE-B757-9E9C3A00C3F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/11</a:t>
            </a:r>
            <a:endParaRPr lang="en-US" altLang="ko-KR" dirty="0">
              <a:solidFill>
                <a:srgbClr val="000000"/>
              </a:solidFill>
            </a:endParaRPr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 userDrawn="1"/>
        </p:nvGraphicFramePr>
        <p:xfrm>
          <a:off x="7637463" y="6486525"/>
          <a:ext cx="13493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30" name="비트맵 이미지" r:id="rId14" imgW="2324162" imgH="552679" progId="Paint.Picture">
                  <p:embed/>
                </p:oleObj>
              </mc:Choice>
              <mc:Fallback>
                <p:oleObj name="비트맵 이미지" r:id="rId14" imgW="2324162" imgH="55267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7463" y="6486525"/>
                        <a:ext cx="13493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Line 17"/>
          <p:cNvSpPr>
            <a:spLocks noChangeShapeType="1"/>
          </p:cNvSpPr>
          <p:nvPr userDrawn="1"/>
        </p:nvSpPr>
        <p:spPr bwMode="auto">
          <a:xfrm>
            <a:off x="0" y="601663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1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 ftr="0" dt="0"/>
  <p:txStyles>
    <p:titleStyle>
      <a:lvl1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2pPr>
      <a:lvl3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3pPr>
      <a:lvl4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4pPr>
      <a:lvl5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5pPr>
      <a:lvl6pPr marL="4572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6pPr>
      <a:lvl7pPr marL="9144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7pPr>
      <a:lvl8pPr marL="13716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8pPr>
      <a:lvl9pPr marL="18288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9pPr>
    </p:titleStyle>
    <p:bodyStyle>
      <a:lvl1pPr marL="93663" indent="-93663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-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01600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·"/>
        <a:defRPr kumimoji="1" sz="1200" b="1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fontAlgn="base">
        <a:spcBef>
          <a:spcPct val="20000"/>
        </a:spcBef>
        <a:spcAft>
          <a:spcPct val="0"/>
        </a:spcAft>
        <a:buChar char="–"/>
        <a:defRPr kumimoji="1" sz="11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6425"/>
            <a:ext cx="7772400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038" rIns="90000" bIns="46038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86000"/>
            <a:ext cx="77724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175" y="63912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ea typeface="돋움" pitchFamily="50" charset="-127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  <a:p>
            <a:r>
              <a:rPr lang="en-US" altLang="ko-KR">
                <a:solidFill>
                  <a:srgbClr val="000000"/>
                </a:solidFill>
              </a:rPr>
              <a:t>LGERI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24625"/>
            <a:ext cx="91440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defRPr sz="900"/>
            </a:lvl1pPr>
          </a:lstStyle>
          <a:p>
            <a:fld id="{DC31CFCA-351D-44DE-B757-9E9C3A00C3F7}" type="slidenum">
              <a:rPr lang="en-US" altLang="ko-KR" smtClean="0">
                <a:solidFill>
                  <a:srgbClr val="000000"/>
                </a:solidFill>
              </a:rPr>
              <a:pPr/>
              <a:t>‹#›</a:t>
            </a:fld>
            <a:r>
              <a:rPr lang="en-US" altLang="ko-KR" dirty="0" smtClean="0">
                <a:solidFill>
                  <a:srgbClr val="000000"/>
                </a:solidFill>
              </a:rPr>
              <a:t>/10</a:t>
            </a:r>
            <a:endParaRPr lang="en-US" altLang="ko-KR" dirty="0">
              <a:solidFill>
                <a:srgbClr val="000000"/>
              </a:solidFill>
            </a:endParaRPr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 userDrawn="1"/>
        </p:nvGraphicFramePr>
        <p:xfrm>
          <a:off x="7637463" y="6486525"/>
          <a:ext cx="1349375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24" name="비트맵 이미지" r:id="rId14" imgW="2324162" imgH="552679" progId="Paint.Picture">
                  <p:embed/>
                </p:oleObj>
              </mc:Choice>
              <mc:Fallback>
                <p:oleObj name="비트맵 이미지" r:id="rId14" imgW="2324162" imgH="55267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7463" y="6486525"/>
                        <a:ext cx="1349375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Line 17"/>
          <p:cNvSpPr>
            <a:spLocks noChangeShapeType="1"/>
          </p:cNvSpPr>
          <p:nvPr userDrawn="1"/>
        </p:nvSpPr>
        <p:spPr bwMode="auto">
          <a:xfrm>
            <a:off x="0" y="601663"/>
            <a:ext cx="91440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961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hdr="0" ftr="0" dt="0"/>
  <p:txStyles>
    <p:titleStyle>
      <a:lvl1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2pPr>
      <a:lvl3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3pPr>
      <a:lvl4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4pPr>
      <a:lvl5pPr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5pPr>
      <a:lvl6pPr marL="4572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6pPr>
      <a:lvl7pPr marL="9144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7pPr>
      <a:lvl8pPr marL="13716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8pPr>
      <a:lvl9pPr marL="1828800" algn="l" defTabSz="762000" rtl="0" fontAlgn="base">
        <a:lnSpc>
          <a:spcPct val="125000"/>
        </a:lnSpc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Arial" pitchFamily="34" charset="0"/>
          <a:ea typeface="돋움체" pitchFamily="49" charset="-127"/>
        </a:defRPr>
      </a:lvl9pPr>
    </p:titleStyle>
    <p:bodyStyle>
      <a:lvl1pPr marL="93663" indent="-93663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-"/>
        <a:defRPr kumimoji="1" sz="1200" b="1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01600" algn="l" defTabSz="762000" rtl="0" fontAlgn="base">
        <a:lnSpc>
          <a:spcPct val="120000"/>
        </a:lnSpc>
        <a:spcBef>
          <a:spcPct val="0"/>
        </a:spcBef>
        <a:spcAft>
          <a:spcPct val="0"/>
        </a:spcAft>
        <a:buChar char="·"/>
        <a:defRPr kumimoji="1" sz="1200" b="1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fontAlgn="base">
        <a:spcBef>
          <a:spcPct val="20000"/>
        </a:spcBef>
        <a:spcAft>
          <a:spcPct val="0"/>
        </a:spcAft>
        <a:buChar char="–"/>
        <a:defRPr kumimoji="1" sz="1100">
          <a:solidFill>
            <a:schemeClr val="tx1"/>
          </a:solidFill>
          <a:latin typeface="+mn-lt"/>
          <a:ea typeface="+mn-ea"/>
        </a:defRPr>
      </a:lvl4pPr>
      <a:lvl5pPr marL="20574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6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1.xml"/><Relationship Id="rId6" Type="http://schemas.openxmlformats.org/officeDocument/2006/relationships/chart" Target="../charts/chart13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523" name="Picture 27" descr="PNG개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693738"/>
            <a:ext cx="9167813" cy="143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2509" name="Text Box 13"/>
          <p:cNvSpPr txBox="1">
            <a:spLocks noChangeArrowheads="1"/>
          </p:cNvSpPr>
          <p:nvPr/>
        </p:nvSpPr>
        <p:spPr bwMode="auto">
          <a:xfrm>
            <a:off x="9525" y="841375"/>
            <a:ext cx="91440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/>
          <a:lstStyle>
            <a:lvl1pPr defTabSz="762000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defTabSz="762000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defTabSz="762000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defTabSz="762000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defTabSz="762000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4572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9144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13716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1828800" defTabSz="7620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ctr" eaLnBrk="1" latinLnBrk="0" hangingPunct="1">
              <a:lnSpc>
                <a:spcPct val="125000"/>
              </a:lnSpc>
            </a:pPr>
            <a:r>
              <a:rPr lang="ko-KR" altLang="en-US" sz="32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한양신명조"/>
              </a:rPr>
              <a:t>일본 장기불황의 교훈</a:t>
            </a:r>
            <a:endParaRPr lang="ko-KR" altLang="en-US" sz="320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  <a:cs typeface="한양신명조"/>
            </a:endParaRPr>
          </a:p>
        </p:txBody>
      </p:sp>
      <p:sp>
        <p:nvSpPr>
          <p:cNvPr id="362515" name="Rectangle 19"/>
          <p:cNvSpPr>
            <a:spLocks noChangeArrowheads="1"/>
          </p:cNvSpPr>
          <p:nvPr/>
        </p:nvSpPr>
        <p:spPr bwMode="auto">
          <a:xfrm>
            <a:off x="2657475" y="2774950"/>
            <a:ext cx="3848100" cy="1625600"/>
          </a:xfrm>
          <a:prstGeom prst="rect">
            <a:avLst/>
          </a:prstGeom>
          <a:noFill/>
          <a:ln w="12700">
            <a:solidFill>
              <a:srgbClr val="5F5F5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Ins="108000" anchor="ctr"/>
          <a:lstStyle/>
          <a:p>
            <a:pPr marL="476250" indent="-357188" eaLnBrk="1" hangingPunct="1">
              <a:spcBef>
                <a:spcPct val="15000"/>
              </a:spcBef>
            </a:pPr>
            <a:endParaRPr lang="en-US" altLang="ko-KR" b="0" dirty="0">
              <a:solidFill>
                <a:srgbClr val="C00000"/>
              </a:solidFill>
              <a:ea typeface="HY견고딕" pitchFamily="18" charset="-127"/>
            </a:endParaRPr>
          </a:p>
          <a:p>
            <a:pPr marL="476250" indent="-357188" eaLnBrk="1" hangingPunct="1">
              <a:spcBef>
                <a:spcPct val="15000"/>
              </a:spcBef>
            </a:pPr>
            <a:r>
              <a:rPr lang="en-US" altLang="ko-KR" sz="1600" dirty="0" smtClean="0">
                <a:solidFill>
                  <a:srgbClr val="960000"/>
                </a:solidFill>
                <a:ea typeface="바탕체" pitchFamily="17" charset="-127"/>
              </a:rPr>
              <a:t>Ⅰ</a:t>
            </a:r>
            <a:r>
              <a:rPr lang="en-US" altLang="ko-KR" sz="1600" dirty="0">
                <a:solidFill>
                  <a:srgbClr val="960000"/>
                </a:solidFill>
                <a:ea typeface="HY견고딕" pitchFamily="18" charset="-127"/>
              </a:rPr>
              <a:t>.</a:t>
            </a:r>
            <a:r>
              <a:rPr lang="en-US" altLang="ko-KR" sz="1600" b="0" dirty="0">
                <a:solidFill>
                  <a:srgbClr val="960000"/>
                </a:solidFill>
                <a:ea typeface="HY견고딕" pitchFamily="18" charset="-127"/>
              </a:rPr>
              <a:t> </a:t>
            </a:r>
            <a:r>
              <a:rPr lang="ko-KR" altLang="en-US" sz="1600" b="0" dirty="0" smtClean="0">
                <a:solidFill>
                  <a:srgbClr val="960000"/>
                </a:solidFill>
                <a:ea typeface="HY견고딕" pitchFamily="18" charset="-127"/>
              </a:rPr>
              <a:t>장기불황의 최근 논점     </a:t>
            </a:r>
            <a:endParaRPr lang="ko-KR" altLang="en-US" sz="1600" b="0" dirty="0">
              <a:solidFill>
                <a:srgbClr val="960000"/>
              </a:solidFill>
              <a:ea typeface="HY견고딕" pitchFamily="18" charset="-127"/>
            </a:endParaRPr>
          </a:p>
          <a:p>
            <a:pPr marL="476250" indent="-357188" eaLnBrk="1" hangingPunct="1">
              <a:spcBef>
                <a:spcPct val="15000"/>
              </a:spcBef>
            </a:pPr>
            <a:r>
              <a:rPr lang="en-US" altLang="ko-KR" sz="1600" dirty="0">
                <a:solidFill>
                  <a:srgbClr val="960000"/>
                </a:solidFill>
                <a:ea typeface="바탕체" pitchFamily="17" charset="-127"/>
              </a:rPr>
              <a:t>Ⅱ</a:t>
            </a:r>
            <a:r>
              <a:rPr lang="en-US" altLang="ko-KR" sz="1600" dirty="0">
                <a:solidFill>
                  <a:srgbClr val="960000"/>
                </a:solidFill>
                <a:ea typeface="HY견고딕" pitchFamily="18" charset="-127"/>
              </a:rPr>
              <a:t>.</a:t>
            </a:r>
            <a:r>
              <a:rPr lang="en-US" altLang="ko-KR" sz="1600" b="0" dirty="0">
                <a:solidFill>
                  <a:srgbClr val="960000"/>
                </a:solidFill>
                <a:ea typeface="HY견고딕" pitchFamily="18" charset="-127"/>
              </a:rPr>
              <a:t> </a:t>
            </a:r>
            <a:r>
              <a:rPr lang="ko-KR" altLang="en-US" sz="1600" b="0" dirty="0" smtClean="0">
                <a:solidFill>
                  <a:srgbClr val="960000"/>
                </a:solidFill>
                <a:ea typeface="HY견고딕" pitchFamily="18" charset="-127"/>
              </a:rPr>
              <a:t>장기불황의 실상  </a:t>
            </a:r>
            <a:endParaRPr lang="ko-KR" altLang="en-US" sz="1600" b="0" dirty="0">
              <a:solidFill>
                <a:srgbClr val="960000"/>
              </a:solidFill>
              <a:ea typeface="HY견고딕" pitchFamily="18" charset="-127"/>
            </a:endParaRPr>
          </a:p>
          <a:p>
            <a:pPr marL="476250" indent="-357188" eaLnBrk="1" hangingPunct="1">
              <a:spcBef>
                <a:spcPct val="15000"/>
              </a:spcBef>
            </a:pPr>
            <a:r>
              <a:rPr lang="en-US" altLang="ko-KR" sz="1600" dirty="0">
                <a:solidFill>
                  <a:srgbClr val="960000"/>
                </a:solidFill>
                <a:ea typeface="바탕체" pitchFamily="17" charset="-127"/>
              </a:rPr>
              <a:t>Ⅲ</a:t>
            </a:r>
            <a:r>
              <a:rPr lang="en-US" altLang="ko-KR" sz="1600" dirty="0">
                <a:solidFill>
                  <a:srgbClr val="960000"/>
                </a:solidFill>
                <a:ea typeface="HY견고딕" pitchFamily="18" charset="-127"/>
              </a:rPr>
              <a:t>.</a:t>
            </a:r>
            <a:r>
              <a:rPr lang="en-US" altLang="ko-KR" sz="1600" b="0" dirty="0">
                <a:solidFill>
                  <a:srgbClr val="960000"/>
                </a:solidFill>
                <a:ea typeface="HY견고딕" pitchFamily="18" charset="-127"/>
              </a:rPr>
              <a:t> </a:t>
            </a:r>
            <a:r>
              <a:rPr lang="ko-KR" altLang="en-US" sz="1600" b="0" dirty="0" smtClean="0">
                <a:solidFill>
                  <a:srgbClr val="960000"/>
                </a:solidFill>
                <a:ea typeface="HY견고딕" pitchFamily="18" charset="-127"/>
              </a:rPr>
              <a:t>장기불황 탈출의 어려움 </a:t>
            </a:r>
          </a:p>
          <a:p>
            <a:pPr marL="476250" indent="-357188" eaLnBrk="1" hangingPunct="1">
              <a:spcBef>
                <a:spcPct val="15000"/>
              </a:spcBef>
            </a:pPr>
            <a:r>
              <a:rPr lang="en-US" altLang="ko-KR" sz="1600" dirty="0" smtClean="0">
                <a:solidFill>
                  <a:srgbClr val="960000"/>
                </a:solidFill>
                <a:latin typeface="바탕체" pitchFamily="17" charset="-127"/>
                <a:ea typeface="바탕체" pitchFamily="17" charset="-127"/>
              </a:rPr>
              <a:t>Ⅵ.</a:t>
            </a:r>
            <a:r>
              <a:rPr lang="ko-KR" altLang="en-US" sz="1600" b="0" dirty="0" smtClean="0">
                <a:solidFill>
                  <a:srgbClr val="960000"/>
                </a:solidFill>
                <a:ea typeface="HY견고딕" pitchFamily="18" charset="-127"/>
              </a:rPr>
              <a:t> 시사점   </a:t>
            </a:r>
            <a:endParaRPr lang="ko-KR" altLang="en-US" sz="1600" dirty="0">
              <a:solidFill>
                <a:srgbClr val="960000"/>
              </a:solidFill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362516" name="Rectangle 20"/>
          <p:cNvSpPr>
            <a:spLocks noChangeArrowheads="1"/>
          </p:cNvSpPr>
          <p:nvPr/>
        </p:nvSpPr>
        <p:spPr bwMode="auto">
          <a:xfrm>
            <a:off x="3911600" y="2571750"/>
            <a:ext cx="1323975" cy="376238"/>
          </a:xfrm>
          <a:prstGeom prst="rect">
            <a:avLst/>
          </a:prstGeom>
          <a:solidFill>
            <a:srgbClr val="EAEAEA"/>
          </a:solidFill>
          <a:ln w="12700">
            <a:solidFill>
              <a:srgbClr val="5F5F5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anchor="ctr"/>
          <a:lstStyle/>
          <a:p>
            <a:pPr algn="ctr" eaLnBrk="1" latinLnBrk="1" hangingPunct="1">
              <a:lnSpc>
                <a:spcPct val="125000"/>
              </a:lnSpc>
            </a:pPr>
            <a:r>
              <a:rPr lang="ko-KR" altLang="en-US" sz="1600" b="0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목    차</a:t>
            </a:r>
          </a:p>
        </p:txBody>
      </p:sp>
      <p:graphicFrame>
        <p:nvGraphicFramePr>
          <p:cNvPr id="362517" name="Object 21"/>
          <p:cNvGraphicFramePr>
            <a:graphicFrameLocks noChangeAspect="1"/>
          </p:cNvGraphicFramePr>
          <p:nvPr/>
        </p:nvGraphicFramePr>
        <p:xfrm>
          <a:off x="3328988" y="5934075"/>
          <a:ext cx="2487612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885" name="비트맵 이미지" r:id="rId4" imgW="2324162" imgH="552679" progId="Paint.Picture">
                  <p:embed/>
                </p:oleObj>
              </mc:Choice>
              <mc:Fallback>
                <p:oleObj name="비트맵 이미지" r:id="rId4" imgW="2324162" imgH="552679" progId="Paint.Picture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5934075"/>
                        <a:ext cx="2487612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63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07763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2518" name="Text Box 22"/>
          <p:cNvSpPr txBox="1">
            <a:spLocks noChangeArrowheads="1"/>
          </p:cNvSpPr>
          <p:nvPr/>
        </p:nvSpPr>
        <p:spPr bwMode="auto">
          <a:xfrm>
            <a:off x="4105275" y="5524500"/>
            <a:ext cx="933450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66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latinLnBrk="1" hangingPunct="1">
              <a:lnSpc>
                <a:spcPct val="120000"/>
              </a:lnSpc>
            </a:pPr>
            <a:r>
              <a:rPr lang="ko-KR" altLang="en-US" sz="1800"/>
              <a:t>李地平 </a:t>
            </a:r>
          </a:p>
        </p:txBody>
      </p:sp>
      <p:sp>
        <p:nvSpPr>
          <p:cNvPr id="362521" name="Text Box 25"/>
          <p:cNvSpPr txBox="1">
            <a:spLocks noChangeArrowheads="1"/>
          </p:cNvSpPr>
          <p:nvPr/>
        </p:nvSpPr>
        <p:spPr bwMode="auto">
          <a:xfrm>
            <a:off x="3902586" y="4659313"/>
            <a:ext cx="1338828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66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latinLnBrk="1" hangingPunct="1">
              <a:lnSpc>
                <a:spcPct val="120000"/>
              </a:lnSpc>
            </a:pPr>
            <a:r>
              <a:rPr lang="en-US" altLang="ko-KR" sz="1800" dirty="0" smtClean="0"/>
              <a:t>2014. 12.9.</a:t>
            </a:r>
            <a:endParaRPr lang="en-US" altLang="ko-K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690" name="Text Box 2"/>
          <p:cNvSpPr txBox="1">
            <a:spLocks noChangeArrowheads="1"/>
          </p:cNvSpPr>
          <p:nvPr/>
        </p:nvSpPr>
        <p:spPr bwMode="auto">
          <a:xfrm>
            <a:off x="171450" y="682625"/>
            <a:ext cx="89725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en-US" altLang="ko-KR" dirty="0" smtClean="0"/>
              <a:t>20</a:t>
            </a:r>
            <a:r>
              <a:rPr lang="ko-KR" altLang="en-US" dirty="0" smtClean="0"/>
              <a:t>년 이상 공급과잉</a:t>
            </a:r>
            <a:r>
              <a:rPr lang="en-US" altLang="ko-KR" dirty="0" smtClean="0"/>
              <a:t>·</a:t>
            </a:r>
            <a:r>
              <a:rPr lang="ko-KR" altLang="en-US" dirty="0" smtClean="0"/>
              <a:t>수요부족이라는 디플레이션 압력에 직면한 일본의 장기불황 구조가 </a:t>
            </a:r>
            <a:r>
              <a:rPr lang="ko-KR" altLang="en-US" dirty="0" err="1" smtClean="0"/>
              <a:t>리먼</a:t>
            </a:r>
            <a:r>
              <a:rPr lang="ko-KR" altLang="en-US" dirty="0" smtClean="0"/>
              <a:t> 쇼크 이후의 미국과 </a:t>
            </a:r>
            <a:r>
              <a:rPr lang="ko-KR" altLang="en-US" dirty="0" err="1" smtClean="0"/>
              <a:t>유로권에서도</a:t>
            </a:r>
            <a:r>
              <a:rPr lang="ko-KR" altLang="en-US" dirty="0" smtClean="0"/>
              <a:t> 나타나고 있어서 </a:t>
            </a:r>
            <a:r>
              <a:rPr lang="ko-KR" altLang="en-US" dirty="0" err="1" smtClean="0"/>
              <a:t>선진권</a:t>
            </a:r>
            <a:r>
              <a:rPr lang="ko-KR" altLang="en-US" dirty="0" smtClean="0"/>
              <a:t> 장기불황 논의가 확산 </a:t>
            </a:r>
            <a:endParaRPr lang="ko-KR" altLang="en-US" dirty="0"/>
          </a:p>
        </p:txBody>
      </p:sp>
      <p:sp>
        <p:nvSpPr>
          <p:cNvPr id="754691" name="Text Box 3"/>
          <p:cNvSpPr txBox="1">
            <a:spLocks noChangeArrowheads="1"/>
          </p:cNvSpPr>
          <p:nvPr/>
        </p:nvSpPr>
        <p:spPr bwMode="auto">
          <a:xfrm>
            <a:off x="171450" y="136525"/>
            <a:ext cx="8701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1" latinLnBrk="0" hangingPunct="1">
              <a:defRPr sz="1800" b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pPr algn="l"/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Ⅰ.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장기불황의 최근 논점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0" y="1671053"/>
            <a:ext cx="9160606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선진국의 디플레이션 압력 장기화와 장기불황 논의 확산</a:t>
            </a:r>
          </a:p>
        </p:txBody>
      </p:sp>
      <p:sp>
        <p:nvSpPr>
          <p:cNvPr id="19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1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1523277"/>
              </p:ext>
            </p:extLst>
          </p:nvPr>
        </p:nvGraphicFramePr>
        <p:xfrm>
          <a:off x="295275" y="2276475"/>
          <a:ext cx="5476875" cy="3228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369825" y="5761416"/>
            <a:ext cx="4668900" cy="411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>
                <a:latin typeface="Arial" charset="0"/>
                <a:ea typeface="돋움체" pitchFamily="49" charset="-127"/>
              </a:rPr>
              <a:t>주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Output Gap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기준임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. </a:t>
            </a:r>
          </a:p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:  IMF World Economic Outlook Database, 2014.10</a:t>
            </a:r>
          </a:p>
        </p:txBody>
      </p:sp>
      <p:sp>
        <p:nvSpPr>
          <p:cNvPr id="26" name="Line 13"/>
          <p:cNvSpPr>
            <a:spLocks noChangeShapeType="1"/>
          </p:cNvSpPr>
          <p:nvPr/>
        </p:nvSpPr>
        <p:spPr bwMode="auto">
          <a:xfrm>
            <a:off x="446543" y="5739748"/>
            <a:ext cx="1414096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ko-KR" altLang="en-US" dirty="0"/>
          </a:p>
        </p:txBody>
      </p:sp>
      <p:sp>
        <p:nvSpPr>
          <p:cNvPr id="31" name="Text Box 14"/>
          <p:cNvSpPr txBox="1">
            <a:spLocks noChangeArrowheads="1"/>
          </p:cNvSpPr>
          <p:nvPr/>
        </p:nvSpPr>
        <p:spPr bwMode="auto">
          <a:xfrm>
            <a:off x="5848350" y="2524162"/>
            <a:ext cx="3024188" cy="350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경기회복세가 뚜렷한 미국이지만 디플레이션 압력은 장기화될 전망이며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200" dirty="0" err="1" smtClean="0">
                <a:latin typeface="Arial" charset="0"/>
                <a:ea typeface="돋움체" pitchFamily="49" charset="-127"/>
              </a:rPr>
              <a:t>유로권의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 경우는 일본형 장기불황에 대한 우려와 함께 </a:t>
            </a:r>
            <a:r>
              <a:rPr lang="ko-KR" altLang="en-US" sz="1200" dirty="0" err="1" smtClean="0">
                <a:latin typeface="Arial" charset="0"/>
                <a:ea typeface="돋움체" pitchFamily="49" charset="-127"/>
              </a:rPr>
              <a:t>양적금융완화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 논의가 확대되고 있음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공급과잉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디플레이션 압력으로 인해 선진국의 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0%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대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금리라는 비상상황이 장기화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미국의 내년도 금리 인상도 한정적일 전망 </a:t>
            </a:r>
            <a:endParaRPr lang="en-US" altLang="ko-KR" sz="1200" dirty="0">
              <a:latin typeface="Arial" charset="0"/>
              <a:ea typeface="돋움체" pitchFamily="49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미국 전 재무장관인 </a:t>
            </a:r>
            <a:r>
              <a:rPr lang="ko-KR" altLang="en-US" sz="1200" b="1" dirty="0" err="1" smtClean="0">
                <a:latin typeface="Arial" charset="0"/>
                <a:ea typeface="돋움체" pitchFamily="49" charset="-127"/>
              </a:rPr>
              <a:t>서머즈의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 장기불황 논의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(’13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년 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11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월 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IMF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연차회의 연설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)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가 여전히 초점이 되고 있음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(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</a:rPr>
              <a:t>균형금리의 하락과 자산버블의 부작용 문제 등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</a:rPr>
              <a:t>).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한국도 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IMF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에 따르면 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2012~2014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년 동안 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-1% 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정도의 </a:t>
            </a:r>
            <a:r>
              <a:rPr lang="en-US" altLang="ko-KR" sz="1200" dirty="0" smtClean="0">
                <a:latin typeface="Arial" charset="0"/>
                <a:ea typeface="돋움체" pitchFamily="49" charset="-127"/>
              </a:rPr>
              <a:t>Output Gap </a:t>
            </a:r>
            <a:r>
              <a:rPr lang="ko-KR" altLang="en-US" sz="1200" dirty="0" smtClean="0">
                <a:latin typeface="Arial" charset="0"/>
                <a:ea typeface="돋움체" pitchFamily="49" charset="-127"/>
              </a:rPr>
              <a:t>지속 전망 </a:t>
            </a:r>
            <a:endParaRPr lang="en-US" altLang="ko-KR" sz="1200" b="1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352806" y="305895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i="1" dirty="0" smtClean="0">
                <a:solidFill>
                  <a:srgbClr val="C00000"/>
                </a:solidFill>
                <a:latin typeface="Arial" charset="0"/>
              </a:rPr>
              <a:t>수요초과</a:t>
            </a:r>
            <a:endParaRPr lang="ko-KR" altLang="en-US" sz="1200" i="1" dirty="0">
              <a:solidFill>
                <a:srgbClr val="C00000"/>
              </a:solidFill>
            </a:endParaRPr>
          </a:p>
        </p:txBody>
      </p:sp>
      <p:sp>
        <p:nvSpPr>
          <p:cNvPr id="3" name="아래쪽 화살표 2"/>
          <p:cNvSpPr/>
          <p:nvPr/>
        </p:nvSpPr>
        <p:spPr bwMode="auto">
          <a:xfrm>
            <a:off x="4224218" y="4736309"/>
            <a:ext cx="219075" cy="364152"/>
          </a:xfrm>
          <a:prstGeom prst="downArrow">
            <a:avLst/>
          </a:prstGeom>
          <a:solidFill>
            <a:srgbClr val="C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369594" y="4717259"/>
            <a:ext cx="8435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i="1" dirty="0" smtClean="0">
                <a:solidFill>
                  <a:srgbClr val="C00000"/>
                </a:solidFill>
                <a:latin typeface="Arial" charset="0"/>
              </a:rPr>
              <a:t>공급 과잉</a:t>
            </a:r>
            <a:endParaRPr lang="ko-KR" altLang="en-US" sz="1200" i="1" dirty="0">
              <a:solidFill>
                <a:srgbClr val="C00000"/>
              </a:solidFill>
            </a:endParaRPr>
          </a:p>
        </p:txBody>
      </p:sp>
      <p:sp>
        <p:nvSpPr>
          <p:cNvPr id="6" name="아래쪽 화살표 5"/>
          <p:cNvSpPr/>
          <p:nvPr/>
        </p:nvSpPr>
        <p:spPr bwMode="auto">
          <a:xfrm rot="10800000">
            <a:off x="4206447" y="3022281"/>
            <a:ext cx="228600" cy="360522"/>
          </a:xfrm>
          <a:prstGeom prst="downArrow">
            <a:avLst/>
          </a:prstGeom>
          <a:solidFill>
            <a:srgbClr val="C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762000"/>
            <a:endParaRPr lang="ko-KR" alt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83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2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54690" name="Text Box 2"/>
          <p:cNvSpPr txBox="1">
            <a:spLocks noChangeArrowheads="1"/>
          </p:cNvSpPr>
          <p:nvPr/>
        </p:nvSpPr>
        <p:spPr bwMode="auto">
          <a:xfrm>
            <a:off x="171450" y="644525"/>
            <a:ext cx="89725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최근의 장기불황 논의의 배경에는 </a:t>
            </a:r>
            <a:r>
              <a:rPr lang="ko-KR" altLang="en-US" sz="1700" b="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저출산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인구고령화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고용의 악화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금융불안의 만성화 등의 문제가 존재 </a:t>
            </a:r>
            <a:endParaRPr lang="ko-KR" altLang="en-US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6" name="Text Box 7"/>
          <p:cNvSpPr txBox="1">
            <a:spLocks noChangeArrowheads="1"/>
          </p:cNvSpPr>
          <p:nvPr/>
        </p:nvSpPr>
        <p:spPr bwMode="auto">
          <a:xfrm>
            <a:off x="0" y="1464503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6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sz="1700" dirty="0" smtClean="0"/>
              <a:t>장기불황 논의의 배경</a:t>
            </a:r>
            <a:endParaRPr lang="ko-KR" altLang="en-US" sz="1700" dirty="0"/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gray">
          <a:xfrm>
            <a:off x="332122" y="2135417"/>
            <a:ext cx="1256350" cy="866608"/>
          </a:xfrm>
          <a:prstGeom prst="roundRect">
            <a:avLst>
              <a:gd name="adj" fmla="val 16667"/>
            </a:avLst>
          </a:prstGeom>
          <a:solidFill>
            <a:srgbClr val="255269"/>
          </a:solidFill>
          <a:ln>
            <a:noFil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500" b="0" dirty="0" err="1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저출산</a:t>
            </a:r>
            <a:r>
              <a:rPr kumimoji="0" lang="ko-KR" altLang="en-US" sz="1500" b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 인구 고령화 </a:t>
            </a:r>
            <a:endParaRPr kumimoji="0" lang="ko-KR" altLang="en-US" sz="1500" b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1596743" y="2063603"/>
            <a:ext cx="3461764" cy="124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일본뿐만 아니라 선진각국이 정도의 차이는 있으나 </a:t>
            </a:r>
            <a:r>
              <a:rPr lang="ko-KR" altLang="en-US" sz="1300" b="1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저출산</a:t>
            </a: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·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인구고령화에 고민 </a:t>
            </a:r>
            <a:endParaRPr lang="en-US" altLang="ko-KR" sz="1300" b="1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신흥국의 경우도 중국 등이 생산가능인구의 정체와 성장세 둔화 가시화 </a:t>
            </a:r>
            <a:endParaRPr lang="en-US" altLang="ko-KR" sz="13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gray">
          <a:xfrm>
            <a:off x="332122" y="3661101"/>
            <a:ext cx="1256350" cy="866608"/>
          </a:xfrm>
          <a:prstGeom prst="roundRect">
            <a:avLst>
              <a:gd name="adj" fmla="val 16667"/>
            </a:avLst>
          </a:prstGeom>
          <a:solidFill>
            <a:srgbClr val="255269"/>
          </a:solidFill>
          <a:ln>
            <a:noFil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500" b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글로벌화</a:t>
            </a:r>
            <a:r>
              <a:rPr kumimoji="0" lang="en-US" altLang="ko-KR" sz="1500" b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· IT</a:t>
            </a:r>
            <a:r>
              <a:rPr kumimoji="0" lang="ko-KR" altLang="en-US" sz="1500" b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혁명과 임금정체  </a:t>
            </a:r>
            <a:endParaRPr kumimoji="0" lang="ko-KR" altLang="en-US" sz="1500" b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1606267" y="3639572"/>
            <a:ext cx="3461766" cy="102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</a:rPr>
              <a:t>신흥국의 공업화로 선진국의 제조업 고용이 감소 압력을 받음</a:t>
            </a:r>
            <a:r>
              <a:rPr lang="en-US" altLang="ko-KR" sz="1300" dirty="0" smtClean="0">
                <a:latin typeface="Arial" charset="0"/>
                <a:ea typeface="돋움체" pitchFamily="49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IT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혁명</a:t>
            </a: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인공지능의 향상으로 회계 및 재무관리</a:t>
            </a:r>
            <a:r>
              <a:rPr lang="en-US" altLang="ko-KR" sz="1300" dirty="0">
                <a:latin typeface="Arial" charset="0"/>
                <a:ea typeface="돋움체" pitchFamily="49" charset="-127"/>
                <a:cs typeface="Arial Unicode MS" pitchFamily="50" charset="-127"/>
              </a:rPr>
              <a:t>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등 각종 중간층 고용 압</a:t>
            </a:r>
            <a:r>
              <a:rPr lang="ko-KR" altLang="en-US" sz="1300" dirty="0">
                <a:latin typeface="Arial" charset="0"/>
                <a:ea typeface="돋움체" pitchFamily="49" charset="-127"/>
                <a:cs typeface="Arial Unicode MS" pitchFamily="50" charset="-127"/>
              </a:rPr>
              <a:t>박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</a:t>
            </a:r>
            <a:endParaRPr lang="en-US" altLang="ko-KR" sz="13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gray">
          <a:xfrm>
            <a:off x="340394" y="5197988"/>
            <a:ext cx="1256350" cy="866608"/>
          </a:xfrm>
          <a:prstGeom prst="roundRect">
            <a:avLst>
              <a:gd name="adj" fmla="val 16667"/>
            </a:avLst>
          </a:prstGeom>
          <a:solidFill>
            <a:srgbClr val="255269"/>
          </a:solidFill>
          <a:ln>
            <a:noFil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1500" b="0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금융불안 만성화</a:t>
            </a:r>
            <a:endParaRPr kumimoji="0" lang="ko-KR" altLang="en-US" sz="1500" b="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1633590" y="5172544"/>
            <a:ext cx="3453493" cy="102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전반적 성장 정체와 금융완화 속에서 자산 버블의 발생 빈발</a:t>
            </a: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금융경색 요인으로 작용  </a:t>
            </a:r>
            <a:endParaRPr lang="en-US" altLang="ko-KR" sz="1300" b="1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각국 정치 마찰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지정학적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리스크도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겹쳐 글로벌 자금 흐름의 불안정성 확대 </a:t>
            </a:r>
            <a:endParaRPr lang="en-US" altLang="ko-KR" sz="13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8" name="AutoShape 19"/>
          <p:cNvSpPr>
            <a:spLocks noChangeArrowheads="1"/>
          </p:cNvSpPr>
          <p:nvPr/>
        </p:nvSpPr>
        <p:spPr bwMode="auto">
          <a:xfrm rot="5400000">
            <a:off x="4022145" y="3905675"/>
            <a:ext cx="2398649" cy="377460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FFFFFF"/>
              </a:gs>
              <a:gs pos="100000">
                <a:schemeClr val="tx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5610225" y="2680861"/>
            <a:ext cx="3143250" cy="480585"/>
          </a:xfrm>
          <a:prstGeom prst="rect">
            <a:avLst/>
          </a:prstGeom>
          <a:solidFill>
            <a:srgbClr val="800000"/>
          </a:solidFill>
          <a:ln w="3175" algn="ctr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0" lang="ko-KR" altLang="en-US" sz="1400" b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기존 거시경제정책 대처 한계</a:t>
            </a:r>
            <a:endParaRPr kumimoji="0" lang="ko-KR" altLang="en-US" sz="14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610225" y="3201859"/>
            <a:ext cx="3238499" cy="240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선진국에서 고용의 질까지 가미한 완전고용을 위한 균형 실질금리가 마이너스 상태로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뻐졌을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가능성 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–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금리정책의 한계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양적완화의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확대는 버블의 조장과 붕괴 압박 초래 </a:t>
            </a:r>
            <a:endParaRPr lang="en-US" altLang="ko-KR" sz="13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기존의 재정확대 정책도 생산성 향상과 고용의 질 개선에 효과 한계</a:t>
            </a:r>
            <a:endParaRPr lang="en-US" altLang="ko-KR" sz="13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앞으로 소득과 자산의 양극화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각국 정치 불안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보호주의 압력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지정학적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리스크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확대 등이 경제에 부담으로 작용    </a:t>
            </a:r>
            <a:endParaRPr lang="en-US" altLang="ko-KR" sz="13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3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3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54690" name="Text Box 2"/>
          <p:cNvSpPr txBox="1">
            <a:spLocks noChangeArrowheads="1"/>
          </p:cNvSpPr>
          <p:nvPr/>
        </p:nvSpPr>
        <p:spPr bwMode="auto">
          <a:xfrm>
            <a:off x="171450" y="644525"/>
            <a:ext cx="89725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1700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한일 양국은 인구구조</a:t>
            </a:r>
            <a:r>
              <a:rPr lang="en-US" altLang="ko-KR" sz="1700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산업구조 측면에서 유사성이 많으며</a:t>
            </a:r>
            <a:r>
              <a:rPr lang="en-US" altLang="ko-KR" sz="1700" b="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현재 한국은 일본의 장기불황기와 유사한 구조를 가지고 있다는 지적이 많아지고 있음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.  </a:t>
            </a:r>
            <a:endParaRPr lang="ko-KR" altLang="en-US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6" name="Text Box 7"/>
          <p:cNvSpPr txBox="1">
            <a:spLocks noChangeArrowheads="1"/>
          </p:cNvSpPr>
          <p:nvPr/>
        </p:nvSpPr>
        <p:spPr bwMode="auto">
          <a:xfrm>
            <a:off x="0" y="1521653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6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sz="1700" dirty="0"/>
              <a:t>한일 양국 경제의 유사성</a:t>
            </a:r>
          </a:p>
        </p:txBody>
      </p:sp>
      <p:graphicFrame>
        <p:nvGraphicFramePr>
          <p:cNvPr id="67" name="차트 6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1296121"/>
              </p:ext>
            </p:extLst>
          </p:nvPr>
        </p:nvGraphicFramePr>
        <p:xfrm>
          <a:off x="356345" y="263114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 Box 12"/>
          <p:cNvSpPr txBox="1">
            <a:spLocks noChangeArrowheads="1"/>
          </p:cNvSpPr>
          <p:nvPr/>
        </p:nvSpPr>
        <p:spPr bwMode="auto">
          <a:xfrm>
            <a:off x="487175" y="5651783"/>
            <a:ext cx="4170550" cy="249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ko-KR" altLang="en-US" dirty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자료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: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IMF, World Economic Outlook</a:t>
            </a:r>
            <a:r>
              <a:rPr kumimoji="0" lang="en-US" altLang="ko-KR" smtClean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, Database </a:t>
            </a:r>
            <a:endParaRPr kumimoji="0" lang="en-US" altLang="ko-KR" dirty="0">
              <a:solidFill>
                <a:srgbClr val="000000"/>
              </a:solidFill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69" name="Line 13"/>
          <p:cNvSpPr>
            <a:spLocks noChangeShapeType="1"/>
          </p:cNvSpPr>
          <p:nvPr/>
        </p:nvSpPr>
        <p:spPr bwMode="auto">
          <a:xfrm>
            <a:off x="579249" y="5612188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70" name="Text Box 207"/>
          <p:cNvSpPr txBox="1">
            <a:spLocks noChangeArrowheads="1"/>
          </p:cNvSpPr>
          <p:nvPr/>
        </p:nvSpPr>
        <p:spPr bwMode="auto">
          <a:xfrm>
            <a:off x="397107" y="2209798"/>
            <a:ext cx="435586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sng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u="none" dirty="0"/>
              <a:t>&lt;</a:t>
            </a:r>
            <a:r>
              <a:rPr lang="ko-KR" altLang="en-US" u="none" dirty="0"/>
              <a:t>경상수지 흑자의 </a:t>
            </a:r>
            <a:r>
              <a:rPr lang="en-US" altLang="ko-KR" u="none" dirty="0"/>
              <a:t>GDP </a:t>
            </a:r>
            <a:r>
              <a:rPr lang="ko-KR" altLang="en-US" u="none" dirty="0"/>
              <a:t>비중 높은 단계</a:t>
            </a:r>
            <a:r>
              <a:rPr lang="en-US" altLang="ko-KR" u="none" dirty="0"/>
              <a:t>&gt; </a:t>
            </a:r>
          </a:p>
        </p:txBody>
      </p:sp>
      <p:sp>
        <p:nvSpPr>
          <p:cNvPr id="71" name="Rectangle 29"/>
          <p:cNvSpPr>
            <a:spLocks noChangeArrowheads="1"/>
          </p:cNvSpPr>
          <p:nvPr/>
        </p:nvSpPr>
        <p:spPr bwMode="auto">
          <a:xfrm>
            <a:off x="4905376" y="2195441"/>
            <a:ext cx="3967162" cy="410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 lIns="91409" tIns="45705" rIns="91409" bIns="45705">
            <a:spAutoFit/>
          </a:bodyPr>
          <a:lstStyle/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i="1" u="sng" dirty="0" smtClean="0">
                <a:solidFill>
                  <a:srgbClr val="333399"/>
                </a:solidFill>
                <a:latin typeface="Arial"/>
                <a:ea typeface="돋움체"/>
                <a:cs typeface="Arial Unicode MS" pitchFamily="50" charset="-127"/>
              </a:rPr>
              <a:t>경상수지 흑자 구조 장기화가 통화 강세 압력</a:t>
            </a:r>
            <a:endParaRPr lang="ko-KR" altLang="en-US" sz="1200" i="1" u="sng" dirty="0">
              <a:solidFill>
                <a:srgbClr val="333399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 </a:t>
            </a: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·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한국경제는 당분간 경상수지의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GDP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비율로 봐서 일본의 엔고기에 버금 가는 수준의 경상수지 흑자 구조를 지속할 전망   </a:t>
            </a:r>
            <a:endParaRPr lang="ko-KR" altLang="en-US" sz="1200" dirty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i="1" u="sng" dirty="0" smtClean="0">
                <a:solidFill>
                  <a:srgbClr val="333399"/>
                </a:solidFill>
                <a:latin typeface="Arial"/>
                <a:ea typeface="돋움체"/>
                <a:cs typeface="Arial Unicode MS" pitchFamily="50" charset="-127"/>
              </a:rPr>
              <a:t>인구 고령화  </a:t>
            </a:r>
            <a:r>
              <a:rPr lang="ko-KR" altLang="en-US" sz="1200" i="1" u="sng" dirty="0">
                <a:solidFill>
                  <a:srgbClr val="333399"/>
                </a:solidFill>
                <a:latin typeface="Arial"/>
                <a:ea typeface="돋움체"/>
                <a:cs typeface="Arial Unicode MS" pitchFamily="50" charset="-127"/>
              </a:rPr>
              <a:t>앞</a:t>
            </a:r>
            <a:r>
              <a:rPr lang="ko-KR" altLang="en-US" sz="1200" i="1" u="sng" dirty="0" smtClean="0">
                <a:solidFill>
                  <a:srgbClr val="333399"/>
                </a:solidFill>
                <a:latin typeface="Arial"/>
                <a:ea typeface="돋움체"/>
                <a:cs typeface="Arial Unicode MS" pitchFamily="50" charset="-127"/>
              </a:rPr>
              <a:t>둔 일시적 흑자 확대구조 유사 </a:t>
            </a:r>
            <a:endParaRPr lang="ko-KR" altLang="en-US" sz="1200" dirty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 </a:t>
            </a: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·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경제구조를 큰 차원에서 결정하고 예측 능력이 높은 인구구조  측면에서 한국은 일본과 유사한 흐름을 갈 것으로 예상되고 있으며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고령화를 앞두고 일시적으로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1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인당 소득이 높아지고 경상수지도 흑자를 보이기 쉬운 구조</a:t>
            </a:r>
            <a:endParaRPr lang="en-US" altLang="ko-KR" sz="1200" dirty="0" smtClean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·  65</a:t>
            </a:r>
            <a:r>
              <a:rPr lang="ko-KR" altLang="en-US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세 이상 인구 비중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: </a:t>
            </a:r>
            <a:endParaRPr lang="ko-KR" altLang="en-US" sz="1200" dirty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    일본</a:t>
            </a: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: 1990: 12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% </a:t>
            </a:r>
            <a:r>
              <a:rPr lang="en-US" altLang="ko-KR" sz="1200" dirty="0" smtClean="0">
                <a:solidFill>
                  <a:srgbClr val="000000"/>
                </a:solidFill>
                <a:latin typeface="돋움"/>
                <a:ea typeface="돋움"/>
                <a:cs typeface="Arial Unicode MS" pitchFamily="50" charset="-127"/>
              </a:rPr>
              <a:t>→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2010:22.6</a:t>
            </a: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%</a:t>
            </a: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    한국</a:t>
            </a: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: 2010:11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% </a:t>
            </a:r>
            <a:r>
              <a:rPr lang="en-US" altLang="ko-KR" sz="1200" dirty="0" smtClean="0">
                <a:solidFill>
                  <a:srgbClr val="000000"/>
                </a:solidFill>
                <a:latin typeface="돋움"/>
                <a:ea typeface="돋움"/>
                <a:cs typeface="Arial Unicode MS" pitchFamily="50" charset="-127"/>
              </a:rPr>
              <a:t>→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2030:23.2</a:t>
            </a: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i="1" u="sng" dirty="0" smtClean="0">
                <a:solidFill>
                  <a:srgbClr val="333399"/>
                </a:solidFill>
                <a:latin typeface="Arial"/>
                <a:ea typeface="돋움체"/>
                <a:cs typeface="Arial Unicode MS" pitchFamily="50" charset="-127"/>
              </a:rPr>
              <a:t>유사한 산업 발전 패턴</a:t>
            </a:r>
            <a:r>
              <a:rPr lang="ko-KR" altLang="en-US" sz="1200" i="1" u="sng" dirty="0" smtClean="0">
                <a:solidFill>
                  <a:srgbClr val="333399"/>
                </a:solidFill>
                <a:latin typeface="Arial" charset="0"/>
                <a:ea typeface="Arial Unicode MS" pitchFamily="50" charset="-127"/>
                <a:cs typeface="Arial Unicode MS" pitchFamily="50" charset="-127"/>
              </a:rPr>
              <a:t> </a:t>
            </a:r>
            <a:endParaRPr lang="ko-KR" altLang="en-US" sz="1200" dirty="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ko-KR" altLang="en-US" sz="1200" dirty="0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rPr>
              <a:t>  </a:t>
            </a:r>
            <a:r>
              <a:rPr lang="en-US" altLang="ko-KR" sz="1200" dirty="0" smtClean="0">
                <a:solidFill>
                  <a:srgbClr val="000000"/>
                </a:solidFill>
                <a:latin typeface="Arial" charset="0"/>
                <a:ea typeface="Arial Unicode MS" pitchFamily="50" charset="-127"/>
                <a:cs typeface="Arial Unicode MS" pitchFamily="50" charset="-127"/>
              </a:rPr>
              <a:t>·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한국경제는 일본과 같이 제조업 중심의 선진국 </a:t>
            </a:r>
            <a:r>
              <a:rPr lang="ko-KR" altLang="en-US" sz="1200" dirty="0" err="1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캐치업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전략으로 발전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,  </a:t>
            </a:r>
            <a:r>
              <a:rPr lang="ko-KR" altLang="en-US" sz="1200" dirty="0" err="1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캐치업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성공 단계에서 흑자가 늘어나 통화가치가 절상 압력을 받기가 쉬움</a:t>
            </a:r>
            <a:endParaRPr lang="en-US" altLang="ko-KR" sz="1200" dirty="0" smtClean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  <a:p>
            <a:pPr marL="180975" indent="-180975" eaLnBrk="1" hangingPunct="1">
              <a:lnSpc>
                <a:spcPct val="105000"/>
              </a:lnSpc>
              <a:spcBef>
                <a:spcPct val="2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·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유사한 산업 분야의 엔고 극복 전략이 우리에도 참조가 될 수 있음</a:t>
            </a:r>
            <a:r>
              <a:rPr lang="en-US" altLang="ko-KR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. </a:t>
            </a:r>
            <a:r>
              <a:rPr lang="ko-KR" altLang="en-US" sz="1200" dirty="0" smtClean="0">
                <a:solidFill>
                  <a:srgbClr val="000000"/>
                </a:solidFill>
                <a:latin typeface="Arial"/>
                <a:ea typeface="돋움체"/>
                <a:cs typeface="Arial Unicode MS" pitchFamily="50" charset="-127"/>
              </a:rPr>
              <a:t> </a:t>
            </a:r>
            <a:endParaRPr lang="en-US" altLang="ko-KR" sz="1200" dirty="0">
              <a:solidFill>
                <a:srgbClr val="000000"/>
              </a:solidFill>
              <a:latin typeface="Arial"/>
              <a:ea typeface="돋움체"/>
              <a:cs typeface="Arial Unicode MS" pitchFamily="50" charset="-127"/>
            </a:endParaRPr>
          </a:p>
        </p:txBody>
      </p:sp>
      <p:sp>
        <p:nvSpPr>
          <p:cNvPr id="72" name="Rectangle 15"/>
          <p:cNvSpPr>
            <a:spLocks noChangeArrowheads="1"/>
          </p:cNvSpPr>
          <p:nvPr/>
        </p:nvSpPr>
        <p:spPr bwMode="auto">
          <a:xfrm>
            <a:off x="642004" y="4873250"/>
            <a:ext cx="314514" cy="17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830263" eaLnBrk="1" hangingPunct="1">
              <a:lnSpc>
                <a:spcPct val="105000"/>
              </a:lnSpc>
              <a:spcBef>
                <a:spcPct val="20000"/>
              </a:spcBef>
            </a:pPr>
            <a:r>
              <a:rPr kumimoji="0" lang="ko-KR" altLang="en-US" sz="12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日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:</a:t>
            </a:r>
            <a:endParaRPr kumimoji="0" lang="en-US" altLang="ko-KR" sz="1200" dirty="0">
              <a:solidFill>
                <a:srgbClr val="FFFFFF"/>
              </a:solidFill>
              <a:latin typeface="Arial" charset="0"/>
              <a:cs typeface="Arial Unicode MS" pitchFamily="50" charset="-127"/>
            </a:endParaRPr>
          </a:p>
        </p:txBody>
      </p:sp>
      <p:sp>
        <p:nvSpPr>
          <p:cNvPr id="73" name="Rectangle 15"/>
          <p:cNvSpPr>
            <a:spLocks noChangeArrowheads="1"/>
          </p:cNvSpPr>
          <p:nvPr/>
        </p:nvSpPr>
        <p:spPr bwMode="auto">
          <a:xfrm>
            <a:off x="641999" y="5106335"/>
            <a:ext cx="314514" cy="17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830263" eaLnBrk="1" hangingPunct="1">
              <a:lnSpc>
                <a:spcPct val="105000"/>
              </a:lnSpc>
              <a:spcBef>
                <a:spcPct val="20000"/>
              </a:spcBef>
            </a:pPr>
            <a:r>
              <a:rPr kumimoji="0" lang="ko-KR" altLang="en-US" sz="12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韓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:</a:t>
            </a:r>
            <a:endParaRPr kumimoji="0" lang="en-US" altLang="ko-KR" sz="1200" dirty="0">
              <a:solidFill>
                <a:srgbClr val="FFFFFF"/>
              </a:solidFill>
              <a:latin typeface="Arial" charset="0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870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4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54690" name="Text Box 2"/>
          <p:cNvSpPr txBox="1">
            <a:spLocks noChangeArrowheads="1"/>
          </p:cNvSpPr>
          <p:nvPr/>
        </p:nvSpPr>
        <p:spPr bwMode="auto">
          <a:xfrm>
            <a:off x="171450" y="644525"/>
            <a:ext cx="89725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/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전세계 평균을 능가했던 한국 제조업 기업의 성장성이 상대적으로 더욱 둔화되고 있는 상황임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endParaRPr lang="ko-KR" altLang="en-US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6" name="Text Box 7"/>
          <p:cNvSpPr txBox="1">
            <a:spLocks noChangeArrowheads="1"/>
          </p:cNvSpPr>
          <p:nvPr/>
        </p:nvSpPr>
        <p:spPr bwMode="auto">
          <a:xfrm>
            <a:off x="0" y="1577310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6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sz="1700" dirty="0" smtClean="0"/>
              <a:t>한국 제조업 기업의 성장성 둔화</a:t>
            </a:r>
            <a:endParaRPr lang="ko-KR" altLang="en-US" sz="1700" dirty="0"/>
          </a:p>
        </p:txBody>
      </p:sp>
      <p:sp>
        <p:nvSpPr>
          <p:cNvPr id="2" name="직사각형 1"/>
          <p:cNvSpPr/>
          <p:nvPr/>
        </p:nvSpPr>
        <p:spPr>
          <a:xfrm>
            <a:off x="470118" y="5220997"/>
            <a:ext cx="7772400" cy="957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/>
          <a:p>
            <a:pPr defTabSz="873125"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주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: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한국은 유가증권시장에 상장된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494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개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12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월 결산 국내 제조기업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전세계는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64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개국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15,254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개 상장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제조기업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2010~2013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년은 가장 </a:t>
            </a:r>
            <a:endParaRPr kumimoji="0" lang="en-US" altLang="ko-KR" dirty="0" smtClean="0">
              <a:solidFill>
                <a:srgbClr val="000000"/>
              </a:solidFill>
              <a:latin typeface="Arial" charset="0"/>
              <a:cs typeface="Arial Unicode MS" pitchFamily="50" charset="-127"/>
            </a:endParaRPr>
          </a:p>
          <a:p>
            <a:pPr defTabSz="873125"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    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최근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회계연도를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2013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년으로 설정한 연간 실적 기준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, 2014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년은 전년 동기 대비 상반기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실적 재무지표는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분석에 포함된 기업의 </a:t>
            </a:r>
            <a:endParaRPr kumimoji="0" lang="en-US" altLang="ko-KR" dirty="0" smtClean="0">
              <a:solidFill>
                <a:srgbClr val="000000"/>
              </a:solidFill>
              <a:latin typeface="Arial" charset="0"/>
              <a:cs typeface="Arial Unicode MS" pitchFamily="50" charset="-127"/>
            </a:endParaRPr>
          </a:p>
          <a:p>
            <a:pPr defTabSz="873125"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    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중앙값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(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이하 그림 공통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차이는 있는 주만 이하 각 그림에 표기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)</a:t>
            </a:r>
          </a:p>
          <a:p>
            <a:pPr defTabSz="873125"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자료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: Thomson Reuters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데이터베이스 이용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계산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(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인용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: </a:t>
            </a:r>
            <a:r>
              <a:rPr kumimoji="0" lang="ko-KR" altLang="en-US" dirty="0" err="1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이한득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,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국내 제조기업의 성장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속도 해외기업에 </a:t>
            </a:r>
            <a:r>
              <a:rPr kumimoji="0" lang="ko-KR" altLang="en-US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뒤쳐지기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시작했다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, </a:t>
            </a:r>
          </a:p>
          <a:p>
            <a:pPr defTabSz="873125"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en-US" altLang="ko-KR" dirty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           LG Business Insight, 2014.10.22.)</a:t>
            </a:r>
            <a:endParaRPr kumimoji="0" lang="ko-KR" altLang="en-US" dirty="0">
              <a:solidFill>
                <a:srgbClr val="000000"/>
              </a:solidFill>
              <a:latin typeface="Arial" charset="0"/>
              <a:cs typeface="Arial Unicode MS" pitchFamily="50" charset="-127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580985" y="5180658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pic>
        <p:nvPicPr>
          <p:cNvPr id="3676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37" y="2356396"/>
            <a:ext cx="2695575" cy="227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76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394495"/>
            <a:ext cx="2570536" cy="227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76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673" y="2356396"/>
            <a:ext cx="2451747" cy="2272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44247" y="2356395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14</a:t>
            </a:r>
            <a:endParaRPr lang="ko-KR" altLang="en-US" sz="1100" dirty="0"/>
          </a:p>
        </p:txBody>
      </p:sp>
      <p:sp>
        <p:nvSpPr>
          <p:cNvPr id="12" name="직사각형 11"/>
          <p:cNvSpPr/>
          <p:nvPr/>
        </p:nvSpPr>
        <p:spPr>
          <a:xfrm>
            <a:off x="245757" y="2627530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12</a:t>
            </a:r>
            <a:endParaRPr lang="ko-KR" altLang="en-US" sz="1100" dirty="0"/>
          </a:p>
        </p:txBody>
      </p:sp>
      <p:sp>
        <p:nvSpPr>
          <p:cNvPr id="13" name="직사각형 12"/>
          <p:cNvSpPr/>
          <p:nvPr/>
        </p:nvSpPr>
        <p:spPr>
          <a:xfrm>
            <a:off x="240844" y="2939830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10</a:t>
            </a:r>
            <a:endParaRPr lang="ko-KR" altLang="en-US" sz="1100" dirty="0"/>
          </a:p>
        </p:txBody>
      </p:sp>
      <p:sp>
        <p:nvSpPr>
          <p:cNvPr id="14" name="직사각형 13"/>
          <p:cNvSpPr/>
          <p:nvPr/>
        </p:nvSpPr>
        <p:spPr>
          <a:xfrm>
            <a:off x="307519" y="320362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8</a:t>
            </a:r>
            <a:endParaRPr lang="ko-KR" altLang="en-US" sz="1100" dirty="0"/>
          </a:p>
        </p:txBody>
      </p:sp>
      <p:sp>
        <p:nvSpPr>
          <p:cNvPr id="15" name="직사각형 14"/>
          <p:cNvSpPr/>
          <p:nvPr/>
        </p:nvSpPr>
        <p:spPr>
          <a:xfrm>
            <a:off x="307519" y="350333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6</a:t>
            </a:r>
            <a:endParaRPr lang="ko-KR" altLang="en-US" sz="1100" dirty="0"/>
          </a:p>
        </p:txBody>
      </p:sp>
      <p:sp>
        <p:nvSpPr>
          <p:cNvPr id="16" name="직사각형 15"/>
          <p:cNvSpPr/>
          <p:nvPr/>
        </p:nvSpPr>
        <p:spPr>
          <a:xfrm>
            <a:off x="317044" y="380813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/>
              <a:t>4</a:t>
            </a:r>
            <a:endParaRPr lang="ko-KR" altLang="en-US" sz="1100" dirty="0"/>
          </a:p>
        </p:txBody>
      </p:sp>
      <p:sp>
        <p:nvSpPr>
          <p:cNvPr id="17" name="직사각형 16"/>
          <p:cNvSpPr/>
          <p:nvPr/>
        </p:nvSpPr>
        <p:spPr>
          <a:xfrm>
            <a:off x="317044" y="4100896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</a:t>
            </a:r>
            <a:endParaRPr lang="ko-KR" altLang="en-US" sz="1100" dirty="0"/>
          </a:p>
        </p:txBody>
      </p:sp>
      <p:sp>
        <p:nvSpPr>
          <p:cNvPr id="18" name="직사각형 17"/>
          <p:cNvSpPr/>
          <p:nvPr/>
        </p:nvSpPr>
        <p:spPr>
          <a:xfrm>
            <a:off x="563718" y="4557131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2010</a:t>
            </a:r>
            <a:endParaRPr lang="ko-KR" altLang="en-US" sz="1100" dirty="0"/>
          </a:p>
        </p:txBody>
      </p:sp>
      <p:sp>
        <p:nvSpPr>
          <p:cNvPr id="19" name="직사각형 18"/>
          <p:cNvSpPr/>
          <p:nvPr/>
        </p:nvSpPr>
        <p:spPr>
          <a:xfrm>
            <a:off x="1535268" y="4546697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2012</a:t>
            </a:r>
            <a:endParaRPr lang="ko-KR" altLang="en-US" sz="1100" dirty="0"/>
          </a:p>
        </p:txBody>
      </p:sp>
      <p:sp>
        <p:nvSpPr>
          <p:cNvPr id="20" name="직사각형 19"/>
          <p:cNvSpPr/>
          <p:nvPr/>
        </p:nvSpPr>
        <p:spPr>
          <a:xfrm>
            <a:off x="2478243" y="4531828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2014</a:t>
            </a:r>
            <a:endParaRPr lang="ko-KR" altLang="en-US" sz="1100" dirty="0"/>
          </a:p>
        </p:txBody>
      </p:sp>
      <p:sp>
        <p:nvSpPr>
          <p:cNvPr id="21" name="직사각형 20"/>
          <p:cNvSpPr/>
          <p:nvPr/>
        </p:nvSpPr>
        <p:spPr>
          <a:xfrm>
            <a:off x="3311078" y="2376620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8</a:t>
            </a:r>
            <a:endParaRPr lang="ko-KR" altLang="en-US" sz="1100" dirty="0"/>
          </a:p>
        </p:txBody>
      </p:sp>
      <p:sp>
        <p:nvSpPr>
          <p:cNvPr id="22" name="직사각형 21"/>
          <p:cNvSpPr/>
          <p:nvPr/>
        </p:nvSpPr>
        <p:spPr>
          <a:xfrm>
            <a:off x="3317200" y="2879615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6</a:t>
            </a:r>
            <a:endParaRPr lang="ko-KR" altLang="en-US" sz="1100" dirty="0"/>
          </a:p>
        </p:txBody>
      </p:sp>
      <p:sp>
        <p:nvSpPr>
          <p:cNvPr id="25" name="직사각형 24"/>
          <p:cNvSpPr/>
          <p:nvPr/>
        </p:nvSpPr>
        <p:spPr>
          <a:xfrm>
            <a:off x="3317200" y="338577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4</a:t>
            </a:r>
            <a:endParaRPr lang="ko-KR" altLang="en-US" sz="1100" dirty="0"/>
          </a:p>
        </p:txBody>
      </p:sp>
      <p:sp>
        <p:nvSpPr>
          <p:cNvPr id="27" name="직사각형 26"/>
          <p:cNvSpPr/>
          <p:nvPr/>
        </p:nvSpPr>
        <p:spPr>
          <a:xfrm>
            <a:off x="3326725" y="389503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</a:t>
            </a:r>
            <a:endParaRPr lang="ko-KR" altLang="en-US" sz="1100" dirty="0"/>
          </a:p>
        </p:txBody>
      </p:sp>
      <p:sp>
        <p:nvSpPr>
          <p:cNvPr id="29" name="직사각형 28"/>
          <p:cNvSpPr/>
          <p:nvPr/>
        </p:nvSpPr>
        <p:spPr>
          <a:xfrm>
            <a:off x="3585712" y="4530628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2010</a:t>
            </a:r>
            <a:endParaRPr lang="ko-KR" altLang="en-US" sz="1100" dirty="0"/>
          </a:p>
        </p:txBody>
      </p:sp>
      <p:sp>
        <p:nvSpPr>
          <p:cNvPr id="30" name="직사각형 29"/>
          <p:cNvSpPr/>
          <p:nvPr/>
        </p:nvSpPr>
        <p:spPr>
          <a:xfrm>
            <a:off x="4557262" y="4520194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2012</a:t>
            </a:r>
            <a:endParaRPr lang="ko-KR" altLang="en-US" sz="1100" dirty="0"/>
          </a:p>
        </p:txBody>
      </p:sp>
      <p:sp>
        <p:nvSpPr>
          <p:cNvPr id="31" name="직사각형 30"/>
          <p:cNvSpPr/>
          <p:nvPr/>
        </p:nvSpPr>
        <p:spPr>
          <a:xfrm>
            <a:off x="5500237" y="4505325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2014</a:t>
            </a:r>
            <a:endParaRPr lang="ko-KR" altLang="en-US" sz="1100" dirty="0"/>
          </a:p>
        </p:txBody>
      </p:sp>
      <p:sp>
        <p:nvSpPr>
          <p:cNvPr id="32" name="직사각형 31"/>
          <p:cNvSpPr/>
          <p:nvPr/>
        </p:nvSpPr>
        <p:spPr>
          <a:xfrm>
            <a:off x="6399022" y="4518304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2010</a:t>
            </a:r>
            <a:endParaRPr lang="ko-KR" altLang="en-US" sz="1100" dirty="0"/>
          </a:p>
        </p:txBody>
      </p:sp>
      <p:sp>
        <p:nvSpPr>
          <p:cNvPr id="33" name="직사각형 32"/>
          <p:cNvSpPr/>
          <p:nvPr/>
        </p:nvSpPr>
        <p:spPr>
          <a:xfrm>
            <a:off x="7370572" y="4507870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2012</a:t>
            </a:r>
            <a:endParaRPr lang="ko-KR" altLang="en-US" sz="1100" dirty="0"/>
          </a:p>
        </p:txBody>
      </p:sp>
      <p:sp>
        <p:nvSpPr>
          <p:cNvPr id="34" name="직사각형 33"/>
          <p:cNvSpPr/>
          <p:nvPr/>
        </p:nvSpPr>
        <p:spPr>
          <a:xfrm>
            <a:off x="8294497" y="4493001"/>
            <a:ext cx="4988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2014</a:t>
            </a:r>
            <a:endParaRPr lang="ko-KR" altLang="en-US" sz="1100" dirty="0"/>
          </a:p>
        </p:txBody>
      </p:sp>
      <p:sp>
        <p:nvSpPr>
          <p:cNvPr id="35" name="직사각형 34"/>
          <p:cNvSpPr/>
          <p:nvPr/>
        </p:nvSpPr>
        <p:spPr>
          <a:xfrm>
            <a:off x="6118599" y="2357570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18</a:t>
            </a:r>
            <a:endParaRPr lang="ko-KR" altLang="en-US" sz="1100" dirty="0"/>
          </a:p>
        </p:txBody>
      </p:sp>
      <p:sp>
        <p:nvSpPr>
          <p:cNvPr id="36" name="직사각형 35"/>
          <p:cNvSpPr/>
          <p:nvPr/>
        </p:nvSpPr>
        <p:spPr>
          <a:xfrm>
            <a:off x="6120109" y="2685855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15</a:t>
            </a:r>
            <a:endParaRPr lang="ko-KR" altLang="en-US" sz="1100" dirty="0"/>
          </a:p>
        </p:txBody>
      </p:sp>
      <p:sp>
        <p:nvSpPr>
          <p:cNvPr id="37" name="직사각형 36"/>
          <p:cNvSpPr/>
          <p:nvPr/>
        </p:nvSpPr>
        <p:spPr>
          <a:xfrm>
            <a:off x="6124721" y="3017205"/>
            <a:ext cx="3417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12</a:t>
            </a:r>
            <a:endParaRPr lang="ko-KR" altLang="en-US" sz="1100" dirty="0"/>
          </a:p>
        </p:txBody>
      </p:sp>
      <p:sp>
        <p:nvSpPr>
          <p:cNvPr id="38" name="직사각형 37"/>
          <p:cNvSpPr/>
          <p:nvPr/>
        </p:nvSpPr>
        <p:spPr>
          <a:xfrm>
            <a:off x="6191396" y="3366728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9</a:t>
            </a:r>
            <a:endParaRPr lang="ko-KR" altLang="en-US" sz="1100" dirty="0"/>
          </a:p>
        </p:txBody>
      </p:sp>
      <p:sp>
        <p:nvSpPr>
          <p:cNvPr id="40" name="직사각형 39"/>
          <p:cNvSpPr/>
          <p:nvPr/>
        </p:nvSpPr>
        <p:spPr>
          <a:xfrm>
            <a:off x="6191396" y="3695013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6</a:t>
            </a:r>
            <a:endParaRPr lang="ko-KR" altLang="en-US" sz="1100" dirty="0"/>
          </a:p>
        </p:txBody>
      </p:sp>
      <p:sp>
        <p:nvSpPr>
          <p:cNvPr id="41" name="직사각형 40"/>
          <p:cNvSpPr/>
          <p:nvPr/>
        </p:nvSpPr>
        <p:spPr>
          <a:xfrm>
            <a:off x="6191396" y="4044921"/>
            <a:ext cx="2632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3</a:t>
            </a:r>
            <a:endParaRPr lang="ko-KR" altLang="en-US" sz="1100" dirty="0"/>
          </a:p>
        </p:txBody>
      </p:sp>
      <p:sp>
        <p:nvSpPr>
          <p:cNvPr id="42" name="직사각형 41"/>
          <p:cNvSpPr/>
          <p:nvPr/>
        </p:nvSpPr>
        <p:spPr>
          <a:xfrm>
            <a:off x="2037292" y="3501253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전세계</a:t>
            </a:r>
            <a:endParaRPr lang="ko-KR" altLang="en-US" sz="1200" dirty="0"/>
          </a:p>
        </p:txBody>
      </p:sp>
      <p:sp>
        <p:nvSpPr>
          <p:cNvPr id="43" name="직사각형 42"/>
          <p:cNvSpPr/>
          <p:nvPr/>
        </p:nvSpPr>
        <p:spPr>
          <a:xfrm>
            <a:off x="2265835" y="3906421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한</a:t>
            </a:r>
            <a:r>
              <a:rPr lang="ko-KR" altLang="en-US" sz="1200" dirty="0"/>
              <a:t>국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5043756" y="3695013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전세계</a:t>
            </a:r>
            <a:endParaRPr lang="ko-KR" altLang="en-US" sz="1200" dirty="0"/>
          </a:p>
        </p:txBody>
      </p:sp>
      <p:sp>
        <p:nvSpPr>
          <p:cNvPr id="45" name="직사각형 44"/>
          <p:cNvSpPr/>
          <p:nvPr/>
        </p:nvSpPr>
        <p:spPr>
          <a:xfrm>
            <a:off x="5396124" y="4100181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한</a:t>
            </a:r>
            <a:r>
              <a:rPr lang="ko-KR" altLang="en-US" sz="1200" dirty="0"/>
              <a:t>국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7882319" y="3616578"/>
            <a:ext cx="646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전세계</a:t>
            </a:r>
            <a:endParaRPr lang="ko-KR" altLang="en-US" sz="1200" dirty="0"/>
          </a:p>
        </p:txBody>
      </p:sp>
      <p:sp>
        <p:nvSpPr>
          <p:cNvPr id="47" name="직사각형 46"/>
          <p:cNvSpPr/>
          <p:nvPr/>
        </p:nvSpPr>
        <p:spPr>
          <a:xfrm>
            <a:off x="8028460" y="4089882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한</a:t>
            </a:r>
            <a:r>
              <a:rPr lang="ko-KR" altLang="en-US" sz="1200" dirty="0"/>
              <a:t>국</a:t>
            </a:r>
          </a:p>
        </p:txBody>
      </p:sp>
      <p:sp>
        <p:nvSpPr>
          <p:cNvPr id="48" name="Text Box 207"/>
          <p:cNvSpPr txBox="1">
            <a:spLocks noChangeArrowheads="1"/>
          </p:cNvSpPr>
          <p:nvPr/>
        </p:nvSpPr>
        <p:spPr bwMode="auto">
          <a:xfrm>
            <a:off x="400049" y="2041756"/>
            <a:ext cx="2721687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sng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u="none" dirty="0" smtClean="0"/>
              <a:t>&lt;</a:t>
            </a:r>
            <a:r>
              <a:rPr lang="ko-KR" altLang="en-US" u="none" dirty="0" smtClean="0"/>
              <a:t>총자산증가율</a:t>
            </a:r>
            <a:r>
              <a:rPr lang="en-US" altLang="ko-KR" u="none" dirty="0" smtClean="0"/>
              <a:t>&gt; </a:t>
            </a:r>
            <a:endParaRPr lang="en-US" altLang="ko-KR" u="none" dirty="0"/>
          </a:p>
        </p:txBody>
      </p:sp>
      <p:sp>
        <p:nvSpPr>
          <p:cNvPr id="49" name="Text Box 207"/>
          <p:cNvSpPr txBox="1">
            <a:spLocks noChangeArrowheads="1"/>
          </p:cNvSpPr>
          <p:nvPr/>
        </p:nvSpPr>
        <p:spPr bwMode="auto">
          <a:xfrm>
            <a:off x="3411735" y="2041264"/>
            <a:ext cx="2721687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sng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u="none" dirty="0" smtClean="0"/>
              <a:t>&lt;</a:t>
            </a:r>
            <a:r>
              <a:rPr lang="ko-KR" altLang="en-US" u="none" dirty="0" smtClean="0"/>
              <a:t>유형자산증가율</a:t>
            </a:r>
            <a:r>
              <a:rPr lang="en-US" altLang="ko-KR" u="none" dirty="0" smtClean="0"/>
              <a:t>&gt; </a:t>
            </a:r>
            <a:endParaRPr lang="en-US" altLang="ko-KR" u="none" dirty="0"/>
          </a:p>
        </p:txBody>
      </p:sp>
      <p:sp>
        <p:nvSpPr>
          <p:cNvPr id="50" name="Text Box 207"/>
          <p:cNvSpPr txBox="1">
            <a:spLocks noChangeArrowheads="1"/>
          </p:cNvSpPr>
          <p:nvPr/>
        </p:nvSpPr>
        <p:spPr bwMode="auto">
          <a:xfrm>
            <a:off x="6259155" y="2032230"/>
            <a:ext cx="2721687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sng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u="none" dirty="0" smtClean="0"/>
              <a:t>&lt;</a:t>
            </a:r>
            <a:r>
              <a:rPr lang="ko-KR" altLang="en-US" u="none" dirty="0" smtClean="0"/>
              <a:t>매출증가율</a:t>
            </a:r>
            <a:r>
              <a:rPr lang="en-US" altLang="ko-KR" u="none" dirty="0" smtClean="0"/>
              <a:t>&gt; </a:t>
            </a:r>
            <a:endParaRPr lang="en-US" altLang="ko-KR" u="none" dirty="0"/>
          </a:p>
        </p:txBody>
      </p:sp>
      <p:sp>
        <p:nvSpPr>
          <p:cNvPr id="4" name="직사각형 3"/>
          <p:cNvSpPr/>
          <p:nvPr/>
        </p:nvSpPr>
        <p:spPr>
          <a:xfrm>
            <a:off x="240844" y="2167324"/>
            <a:ext cx="40267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1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(%)</a:t>
            </a:r>
            <a:endParaRPr lang="ko-KR" altLang="en-US" dirty="0"/>
          </a:p>
        </p:txBody>
      </p:sp>
      <p:sp>
        <p:nvSpPr>
          <p:cNvPr id="51" name="직사각형 50"/>
          <p:cNvSpPr/>
          <p:nvPr/>
        </p:nvSpPr>
        <p:spPr>
          <a:xfrm>
            <a:off x="3280051" y="2183761"/>
            <a:ext cx="40267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1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(%)</a:t>
            </a:r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6124721" y="2132885"/>
            <a:ext cx="40267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100" dirty="0" smtClean="0">
                <a:solidFill>
                  <a:srgbClr val="000000"/>
                </a:solidFill>
                <a:latin typeface="Arial" charset="0"/>
                <a:cs typeface="Arial Unicode MS" pitchFamily="50" charset="-127"/>
              </a:rPr>
              <a:t>(%)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448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/>
              <a:t>일본의 </a:t>
            </a:r>
            <a:r>
              <a:rPr lang="ko-KR" altLang="en-US" dirty="0" smtClean="0"/>
              <a:t>장기불황은 복합적 요인에 의해 장기간 진행되었으며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초기의 버블붕괴에 따른 금융경색 극복 후에도 </a:t>
            </a:r>
            <a:r>
              <a:rPr lang="ko-KR" altLang="en-US" dirty="0" err="1" smtClean="0"/>
              <a:t>저출산</a:t>
            </a:r>
            <a:r>
              <a:rPr lang="en-US" altLang="ko-KR" dirty="0" smtClean="0"/>
              <a:t>·</a:t>
            </a:r>
            <a:r>
              <a:rPr lang="ko-KR" altLang="en-US" dirty="0" smtClean="0"/>
              <a:t>인구고령화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제조업 공동화 등 구조적 문제가 작용 </a:t>
            </a:r>
            <a:endParaRPr lang="ko-KR" altLang="ko-KR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1479552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일본 장기불황의 전개 및 확산 패턴</a:t>
            </a:r>
            <a:endParaRPr lang="ko-KR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084199" y="6211070"/>
            <a:ext cx="6602475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이지평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·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이혜림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미국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·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유럽</a:t>
            </a:r>
            <a:r>
              <a:rPr kumimoji="0" lang="en-US" altLang="ko-KR" dirty="0">
                <a:latin typeface="Arial" charset="0"/>
                <a:ea typeface="돋움체" pitchFamily="49" charset="-127"/>
              </a:rPr>
              <a:t>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일본경제 전철 밟을까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LG Business Insight, 2011.11.2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11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5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71450" y="136525"/>
            <a:ext cx="87010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1" latinLnBrk="0" hangingPunct="1">
              <a:defRPr sz="1800" b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pPr algn="l"/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Ⅱ.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장기불황의 실상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1139775" y="6201545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9" name="오각형 8"/>
          <p:cNvSpPr/>
          <p:nvPr/>
        </p:nvSpPr>
        <p:spPr bwMode="auto">
          <a:xfrm>
            <a:off x="1915076" y="2136595"/>
            <a:ext cx="2121408" cy="441489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10" name="오각형 9"/>
          <p:cNvSpPr/>
          <p:nvPr/>
        </p:nvSpPr>
        <p:spPr bwMode="auto">
          <a:xfrm>
            <a:off x="4050799" y="2136595"/>
            <a:ext cx="2121408" cy="441489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14" name="오각형 13"/>
          <p:cNvSpPr/>
          <p:nvPr/>
        </p:nvSpPr>
        <p:spPr bwMode="auto">
          <a:xfrm>
            <a:off x="6196897" y="2136595"/>
            <a:ext cx="2121408" cy="441489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685800" y="3252507"/>
            <a:ext cx="1061843" cy="685800"/>
          </a:xfrm>
          <a:prstGeom prst="ellipse">
            <a:avLst/>
          </a:prstGeom>
          <a:solidFill>
            <a:schemeClr val="accent3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696174" y="4924425"/>
            <a:ext cx="1061843" cy="685800"/>
          </a:xfrm>
          <a:prstGeom prst="ellipse">
            <a:avLst/>
          </a:prstGeom>
          <a:solidFill>
            <a:schemeClr val="accent3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20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돋움체" pitchFamily="49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03252" y="2218840"/>
            <a:ext cx="17013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밸런스시트 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리세션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02667" y="2218840"/>
            <a:ext cx="20445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부실 확산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자신감 상실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00632" y="2218840"/>
            <a:ext cx="17644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중장기적 쇠퇴 압력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2194" y="3456907"/>
            <a:ext cx="9890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위기 상황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2941" y="5036492"/>
            <a:ext cx="9890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정책 대응</a:t>
            </a:r>
            <a:endParaRPr lang="en-US" altLang="ko-KR" sz="1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턴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48540" y="2605415"/>
            <a:ext cx="7330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1990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29000" y="2605415"/>
            <a:ext cx="1280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1990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년대 중반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38800" y="2585163"/>
            <a:ext cx="11170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2002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전후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28800" y="2943225"/>
            <a:ext cx="2028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부동산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주식 등 자산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가격의 급락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부실채권 누적으로 신용 창조력 저하→수요 위축→자산 가격 하락→부실 채권 누적의 악순환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828800" y="4749613"/>
            <a:ext cx="2185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통상적인 경기 부양책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14325" lvl="1" indent="-117475">
              <a:buFont typeface="맑은 고딕" panose="020B0503020000020004" pitchFamily="50" charset="-127"/>
              <a:buChar char="·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재정 확대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14325" lvl="1" indent="-117475">
              <a:buFont typeface="맑은 고딕" panose="020B0503020000020004" pitchFamily="50" charset="-127"/>
              <a:buChar char="·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 완화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9863" indent="-169863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금융부실 처리 위한 공적 자금 투입에 부정적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62400" y="2943225"/>
            <a:ext cx="2185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저성장 장기화로 부실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기업이 부동산에서 유통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제조업으로 확산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디플레 현상 발생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잠재능력 이하 성장세 지속으로 심리적 위축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투자 위축으로 실제잠재 성장능력 하락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(hysteresis effect)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62400" y="4749613"/>
            <a:ext cx="223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1997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아시아 통화 위기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대형금융기관 파산 등 위기 상황에 빠져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2000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년대 들어서 공적 자금 투입 결정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산업재생법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통해 금융과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산업의 동시 회생 모색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72200" y="2943225"/>
            <a:ext cx="2261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공적 자금 본격 투입 효과로 부실채권 문제 점차 해결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저출산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인구고령화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제조업 공동화 등 장기 구조적 문제 악화로 저성장 지속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72201" y="4749613"/>
            <a:ext cx="2185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금융부실 해결로 중장기 성장 잠재력 제고에 정책의 중점 이동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buFont typeface="바탕체" panose="02030609000101010101" pitchFamily="17" charset="-127"/>
              <a:buChar char="­"/>
            </a:pPr>
            <a:r>
              <a:rPr lang="ko-KR" altLang="en-US" sz="12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저출산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대책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산업 고부가가치와 대책 효과 미진</a:t>
            </a:r>
            <a:endParaRPr lang="en-US" altLang="ko-KR" sz="12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51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1542882"/>
            <a:ext cx="9160606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일본경제 성장세 추이</a:t>
            </a:r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6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/>
              <a:t>일본의 장기불황기에는 미약한 경기회복과 극심한 경기후퇴를 거듭하면서 성장 </a:t>
            </a:r>
            <a:r>
              <a:rPr lang="ko-KR" altLang="en-US" dirty="0" err="1" smtClean="0"/>
              <a:t>트렌드가</a:t>
            </a:r>
            <a:r>
              <a:rPr lang="ko-KR" altLang="en-US" dirty="0" smtClean="0"/>
              <a:t> 전반적으로 하락했음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 </a:t>
            </a:r>
            <a:endParaRPr lang="ko-KR" altLang="ko-KR" dirty="0"/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9650707"/>
              </p:ext>
            </p:extLst>
          </p:nvPr>
        </p:nvGraphicFramePr>
        <p:xfrm>
          <a:off x="396322" y="2302822"/>
          <a:ext cx="6028331" cy="3334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직선 연결선 7"/>
          <p:cNvCxnSpPr/>
          <p:nvPr/>
        </p:nvCxnSpPr>
        <p:spPr bwMode="auto">
          <a:xfrm>
            <a:off x="866692" y="2886333"/>
            <a:ext cx="1510748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0" name="직사각형 9"/>
          <p:cNvSpPr/>
          <p:nvPr/>
        </p:nvSpPr>
        <p:spPr>
          <a:xfrm>
            <a:off x="1174667" y="2640112"/>
            <a:ext cx="8947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i="1" dirty="0" smtClean="0">
                <a:solidFill>
                  <a:schemeClr val="accent2"/>
                </a:solidFill>
              </a:rPr>
              <a:t>연평균 </a:t>
            </a:r>
            <a:r>
              <a:rPr lang="en-US" altLang="ko-KR" i="1" dirty="0" smtClean="0">
                <a:solidFill>
                  <a:schemeClr val="accent2"/>
                </a:solidFill>
              </a:rPr>
              <a:t>4.7%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cxnSp>
        <p:nvCxnSpPr>
          <p:cNvPr id="12" name="직선 연결선 11"/>
          <p:cNvCxnSpPr/>
          <p:nvPr/>
        </p:nvCxnSpPr>
        <p:spPr bwMode="auto">
          <a:xfrm>
            <a:off x="2450327" y="3086434"/>
            <a:ext cx="443948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5" name="직사각형 14"/>
          <p:cNvSpPr/>
          <p:nvPr/>
        </p:nvSpPr>
        <p:spPr>
          <a:xfrm>
            <a:off x="2441048" y="2853868"/>
            <a:ext cx="474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chemeClr val="accent2"/>
                </a:solidFill>
              </a:rPr>
              <a:t>1.3%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 bwMode="auto">
          <a:xfrm>
            <a:off x="3062573" y="3284954"/>
            <a:ext cx="782785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7" name="직사각형 16"/>
          <p:cNvSpPr/>
          <p:nvPr/>
        </p:nvSpPr>
        <p:spPr>
          <a:xfrm>
            <a:off x="3243332" y="3038733"/>
            <a:ext cx="474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chemeClr val="accent2"/>
                </a:solidFill>
              </a:rPr>
              <a:t>0.8%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cxnSp>
        <p:nvCxnSpPr>
          <p:cNvPr id="20" name="직선 연결선 19"/>
          <p:cNvCxnSpPr/>
          <p:nvPr/>
        </p:nvCxnSpPr>
        <p:spPr bwMode="auto">
          <a:xfrm>
            <a:off x="3939511" y="3185303"/>
            <a:ext cx="782785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직사각형 20"/>
          <p:cNvSpPr/>
          <p:nvPr/>
        </p:nvSpPr>
        <p:spPr>
          <a:xfrm>
            <a:off x="4120270" y="2939082"/>
            <a:ext cx="474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chemeClr val="accent2"/>
                </a:solidFill>
              </a:rPr>
              <a:t>1.2%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cxnSp>
        <p:nvCxnSpPr>
          <p:cNvPr id="22" name="직선 연결선 21"/>
          <p:cNvCxnSpPr/>
          <p:nvPr/>
        </p:nvCxnSpPr>
        <p:spPr bwMode="auto">
          <a:xfrm>
            <a:off x="4797281" y="3463589"/>
            <a:ext cx="782785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3" name="직사각형 22"/>
          <p:cNvSpPr/>
          <p:nvPr/>
        </p:nvSpPr>
        <p:spPr>
          <a:xfrm>
            <a:off x="4978040" y="3217368"/>
            <a:ext cx="474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chemeClr val="accent2"/>
                </a:solidFill>
              </a:rPr>
              <a:t>0.3%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cxnSp>
        <p:nvCxnSpPr>
          <p:cNvPr id="24" name="직선 연결선 23"/>
          <p:cNvCxnSpPr/>
          <p:nvPr/>
        </p:nvCxnSpPr>
        <p:spPr bwMode="auto">
          <a:xfrm>
            <a:off x="5600364" y="3302843"/>
            <a:ext cx="577799" cy="0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직사각형 24"/>
          <p:cNvSpPr/>
          <p:nvPr/>
        </p:nvSpPr>
        <p:spPr>
          <a:xfrm>
            <a:off x="5661858" y="3056622"/>
            <a:ext cx="474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chemeClr val="accent2"/>
                </a:solidFill>
              </a:rPr>
              <a:t>0.8%</a:t>
            </a:r>
            <a:endParaRPr lang="ko-KR" altLang="en-US" i="1" dirty="0">
              <a:solidFill>
                <a:schemeClr val="accent2"/>
              </a:solidFill>
            </a:endParaRPr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590568" y="5765797"/>
            <a:ext cx="3719402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내각부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28" name="Line 13"/>
          <p:cNvSpPr>
            <a:spLocks noChangeShapeType="1"/>
          </p:cNvSpPr>
          <p:nvPr/>
        </p:nvSpPr>
        <p:spPr bwMode="auto">
          <a:xfrm>
            <a:off x="685898" y="5756272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6607532" y="3101019"/>
            <a:ext cx="2161677" cy="2170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1990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초의 장기불황 진입 초기에는 성장률 수준이 높아서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2~3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 정도 문제의 심각성을 인식하는 데 실기했음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순환적 경기회복이 거듭되었으나 저성장이 장기화되면서 각 경제주체들의 비관론이 확산 </a:t>
            </a:r>
            <a:endParaRPr lang="en-US" altLang="ko-KR" sz="12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675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1542882"/>
            <a:ext cx="9160606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명목성장률의 부진 속의 디플레이션 압력</a:t>
            </a:r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7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/>
              <a:t>버블 붕괴 충격 장기화로 인한 저성장이 거듭되는 가운데 잠재성장률도 하락했지만 과잉설비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과잉인력 문제 지속되고 점차 디플레이션 압력이 발생  </a:t>
            </a:r>
            <a:endParaRPr lang="ko-KR" altLang="ko-KR" dirty="0"/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548525"/>
              </p:ext>
            </p:extLst>
          </p:nvPr>
        </p:nvGraphicFramePr>
        <p:xfrm>
          <a:off x="461176" y="2170707"/>
          <a:ext cx="5621572" cy="3848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99170" y="6129986"/>
            <a:ext cx="2247397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내각부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8" name="Line 13"/>
          <p:cNvSpPr>
            <a:spLocks noChangeShapeType="1"/>
          </p:cNvSpPr>
          <p:nvPr/>
        </p:nvSpPr>
        <p:spPr bwMode="auto">
          <a:xfrm>
            <a:off x="686550" y="6120461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6376946" y="3193352"/>
            <a:ext cx="2392263" cy="207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명목성장의 부진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-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기업 매출 부진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-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투자 위축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-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성장잠재력 하락  </a:t>
            </a:r>
            <a:endParaRPr lang="en-US" altLang="ko-KR" sz="12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과잉설비의 폐기 등 구조조정은 성장세 둔화에 후행 하여 과잉 공급과 디플레이션 압력 지속 </a:t>
            </a:r>
            <a:endParaRPr lang="en-US" altLang="ko-KR" sz="1200" dirty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</a:pP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→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잠재성장률 하락 속의 </a:t>
            </a:r>
            <a:endParaRPr lang="en-US" altLang="ko-KR" sz="12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</a:pPr>
            <a:r>
              <a:rPr lang="en-US" altLang="ko-KR" sz="1200" dirty="0">
                <a:latin typeface="Arial" charset="0"/>
                <a:ea typeface="돋움체" pitchFamily="49" charset="-127"/>
                <a:cs typeface="Arial Unicode MS" pitchFamily="50" charset="-127"/>
              </a:rPr>
              <a:t>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  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디플레이션 압력 지속 </a:t>
            </a:r>
            <a:endParaRPr lang="en-US" altLang="ko-KR" sz="12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741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1393468"/>
            <a:ext cx="9160606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잠재성장률의 하락 원인</a:t>
            </a:r>
            <a:r>
              <a:rPr lang="en-US" altLang="ko-KR" dirty="0"/>
              <a:t>(</a:t>
            </a:r>
            <a:r>
              <a:rPr lang="ko-KR" altLang="en-US" dirty="0"/>
              <a:t>일본과 독일 비교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8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/>
              <a:t>일본경제의 잠재성장률 하락에는 </a:t>
            </a:r>
            <a:r>
              <a:rPr lang="ko-KR" altLang="en-US" dirty="0" err="1" smtClean="0"/>
              <a:t>저출산</a:t>
            </a:r>
            <a:r>
              <a:rPr lang="ko-KR" altLang="en-US" dirty="0" smtClean="0"/>
              <a:t> 인구고령화 요인이 크게 작용하고 있는 것은 사실이지만 독일과 비교해서 자본과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생산성</a:t>
            </a:r>
            <a:r>
              <a:rPr lang="en-US" altLang="ko-KR" dirty="0" smtClean="0"/>
              <a:t>(TFP)</a:t>
            </a:r>
            <a:r>
              <a:rPr lang="ko-KR" altLang="en-US" dirty="0" smtClean="0"/>
              <a:t>의 악화도 문제로 작용  </a:t>
            </a:r>
            <a:endParaRPr lang="ko-KR" altLang="ko-KR" dirty="0"/>
          </a:p>
        </p:txBody>
      </p:sp>
      <p:graphicFrame>
        <p:nvGraphicFramePr>
          <p:cNvPr id="7" name="차트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089727"/>
              </p:ext>
            </p:extLst>
          </p:nvPr>
        </p:nvGraphicFramePr>
        <p:xfrm>
          <a:off x="423647" y="2066021"/>
          <a:ext cx="4061241" cy="2529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8981795"/>
              </p:ext>
            </p:extLst>
          </p:nvPr>
        </p:nvGraphicFramePr>
        <p:xfrm>
          <a:off x="4737971" y="2107096"/>
          <a:ext cx="3968707" cy="254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81663" y="1830449"/>
            <a:ext cx="419864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sz="1400" u="none" dirty="0"/>
              <a:t>&lt;</a:t>
            </a:r>
            <a:r>
              <a:rPr lang="ko-KR" altLang="en-US" sz="1400" u="none" dirty="0"/>
              <a:t>일본경제의 잠재성장률 하락세</a:t>
            </a:r>
            <a:r>
              <a:rPr lang="en-US" altLang="ko-KR" sz="1400" u="none" dirty="0"/>
              <a:t>&gt;</a:t>
            </a:r>
            <a:endParaRPr lang="ko-KR" altLang="en-US" sz="1400" u="none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04157" y="1828960"/>
            <a:ext cx="42921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400" b="0" u="none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&lt;</a:t>
            </a:r>
            <a:r>
              <a:rPr lang="ko-KR" altLang="en-US" dirty="0"/>
              <a:t>독일의 잠재성장률 유지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538452" y="4721222"/>
            <a:ext cx="3885061" cy="69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5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노동투입의 감소와 함께 설비투자 위축되고 투자에 주도된 생산성 향상이라는 과거 일본경제의 패턴 후퇴 </a:t>
            </a:r>
            <a:endParaRPr lang="en-US" altLang="ko-KR" sz="12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917737" y="4711696"/>
            <a:ext cx="3885061" cy="69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5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독일은 노동시장 개혁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서비스업의 대규모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IT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투자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비즈니스 서비스 분야의 부가가치 창출로 생산성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자본의 성장 기여도 유지 </a:t>
            </a:r>
            <a:endParaRPr lang="en-US" altLang="ko-KR" sz="1200" b="1" dirty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662277" y="5848923"/>
            <a:ext cx="8100723" cy="545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ct val="30000"/>
              </a:spcBef>
            </a:pP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☞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2012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년 기준 인구 감소율은 일본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-0.1%(‘08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년 이후 감소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), 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독일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-0.1%(’03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년 이후 감소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), 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생산연령인구 </a:t>
            </a:r>
            <a:endParaRPr lang="en-US" altLang="ko-KR" sz="1200" i="1" dirty="0" smtClean="0">
              <a:solidFill>
                <a:schemeClr val="accent2"/>
              </a:solidFill>
              <a:latin typeface="돋움"/>
              <a:ea typeface="돋움"/>
              <a:cs typeface="Arial Unicode MS" pitchFamily="50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</a:pPr>
            <a:r>
              <a:rPr lang="en-US" altLang="ko-KR" sz="1200" i="1" dirty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  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일본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-0.5%(’98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년 이후 감소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), 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독일 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– 0.3%(’99</a:t>
            </a:r>
            <a:r>
              <a:rPr lang="ko-KR" altLang="en-US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년 이후 감소</a:t>
            </a:r>
            <a:r>
              <a:rPr lang="en-US" altLang="ko-KR" sz="1200" i="1" dirty="0" smtClean="0">
                <a:solidFill>
                  <a:schemeClr val="accent2"/>
                </a:solidFill>
                <a:latin typeface="돋움"/>
                <a:ea typeface="돋움"/>
                <a:cs typeface="Arial Unicode MS" pitchFamily="50" charset="-127"/>
              </a:rPr>
              <a:t>)</a:t>
            </a:r>
            <a:endParaRPr lang="en-US" altLang="ko-KR" sz="1200" b="1" i="1" dirty="0">
              <a:solidFill>
                <a:schemeClr val="accent2"/>
              </a:solidFill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637270" y="5501336"/>
            <a:ext cx="2247397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내각부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등 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724650" y="5491811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691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1419057"/>
            <a:ext cx="916060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latinLnBrk="1" hangingPunct="1">
              <a:spcBef>
                <a:spcPct val="50000"/>
              </a:spcBef>
            </a:pPr>
            <a:r>
              <a:rPr lang="ko-KR" altLang="en-US" sz="1600" b="0" u="sng" dirty="0" smtClean="0">
                <a:solidFill>
                  <a:srgbClr val="000099"/>
                </a:solidFill>
                <a:ea typeface="HY헤드라인M" pitchFamily="18" charset="-127"/>
                <a:cs typeface="Times New Roman" pitchFamily="18" charset="0"/>
              </a:rPr>
              <a:t>통화 공급 부진과 함께 엔고 진행</a:t>
            </a:r>
            <a:endParaRPr lang="ko-KR" altLang="en-US" sz="1600" b="0" u="sng" dirty="0">
              <a:solidFill>
                <a:srgbClr val="000099"/>
              </a:solidFill>
              <a:ea typeface="HY헤드라인M" pitchFamily="18" charset="-127"/>
              <a:cs typeface="Times New Roman" pitchFamily="18" charset="0"/>
            </a:endParaRPr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9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>
                <a:solidFill>
                  <a:srgbClr val="000000"/>
                </a:solidFill>
              </a:rPr>
              <a:t>통화 공급량이 부진을 보이면서 디플레이션 압력을 심화시킨 한편 엔고가 지속됨</a:t>
            </a:r>
            <a:r>
              <a:rPr lang="en-US" altLang="ko-KR" dirty="0" smtClean="0">
                <a:solidFill>
                  <a:srgbClr val="000000"/>
                </a:solidFill>
              </a:rPr>
              <a:t>.  </a:t>
            </a:r>
            <a:endParaRPr lang="ko-KR" altLang="ko-KR" dirty="0">
              <a:solidFill>
                <a:srgbClr val="000000"/>
              </a:solidFill>
            </a:endParaRPr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632580"/>
              </p:ext>
            </p:extLst>
          </p:nvPr>
        </p:nvGraphicFramePr>
        <p:xfrm>
          <a:off x="542925" y="2157412"/>
          <a:ext cx="5638800" cy="3681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직사각형 1"/>
          <p:cNvSpPr/>
          <p:nvPr/>
        </p:nvSpPr>
        <p:spPr>
          <a:xfrm>
            <a:off x="3201456" y="3317560"/>
            <a:ext cx="6543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atin typeface="+mn-lt"/>
                <a:ea typeface="돋움"/>
                <a:cs typeface="Arial Unicode MS" pitchFamily="50" charset="-127"/>
              </a:rPr>
              <a:t>¥/$(</a:t>
            </a:r>
            <a:r>
              <a:rPr lang="en-US" altLang="ko-KR" sz="1200" dirty="0" smtClean="0">
                <a:latin typeface="돋움"/>
                <a:ea typeface="돋움"/>
                <a:cs typeface="Arial Unicode MS" pitchFamily="50" charset="-127"/>
              </a:rPr>
              <a:t>→</a:t>
            </a:r>
            <a:r>
              <a:rPr lang="en-US" altLang="ko-KR" sz="1200" dirty="0" smtClean="0">
                <a:latin typeface="+mn-lt"/>
                <a:ea typeface="돋움"/>
                <a:cs typeface="Arial Unicode MS" pitchFamily="50" charset="-127"/>
              </a:rPr>
              <a:t>)</a:t>
            </a:r>
            <a:endParaRPr lang="ko-KR" altLang="en-US" sz="1200" dirty="0">
              <a:latin typeface="+mn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489083" y="4393229"/>
            <a:ext cx="12170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돋움"/>
                <a:ea typeface="돋움"/>
                <a:cs typeface="Arial Unicode MS" pitchFamily="50" charset="-127"/>
              </a:rPr>
              <a:t>총통화</a:t>
            </a:r>
            <a:r>
              <a:rPr lang="en-US" altLang="ko-KR" sz="1200" dirty="0" smtClean="0">
                <a:latin typeface="돋움"/>
                <a:ea typeface="돋움"/>
                <a:cs typeface="Arial Unicode MS" pitchFamily="50" charset="-127"/>
              </a:rPr>
              <a:t>(</a:t>
            </a:r>
            <a:r>
              <a:rPr lang="en-US" altLang="ko-KR" sz="1200" dirty="0" smtClean="0">
                <a:latin typeface="+mn-lt"/>
                <a:ea typeface="돋움"/>
                <a:cs typeface="Arial Unicode MS" pitchFamily="50" charset="-127"/>
              </a:rPr>
              <a:t>M2</a:t>
            </a:r>
            <a:r>
              <a:rPr lang="en-US" altLang="ko-KR" sz="1200" dirty="0" smtClean="0">
                <a:latin typeface="돋움"/>
                <a:ea typeface="돋움"/>
                <a:cs typeface="Arial Unicode MS" pitchFamily="50" charset="-127"/>
              </a:rPr>
              <a:t>,</a:t>
            </a:r>
            <a:r>
              <a:rPr lang="en-US" altLang="ko-KR" sz="1200" dirty="0" smtClean="0">
                <a:latin typeface="돋움체"/>
                <a:ea typeface="돋움체"/>
                <a:cs typeface="Arial Unicode MS" pitchFamily="50" charset="-127"/>
              </a:rPr>
              <a:t>←</a:t>
            </a:r>
            <a:r>
              <a:rPr lang="en-US" altLang="ko-KR" sz="1200" dirty="0" smtClean="0">
                <a:latin typeface="돋움"/>
                <a:ea typeface="돋움"/>
                <a:cs typeface="Arial Unicode MS" pitchFamily="50" charset="-127"/>
              </a:rPr>
              <a:t>)</a:t>
            </a:r>
            <a:endParaRPr lang="ko-KR" altLang="en-US" sz="1200" dirty="0"/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743700" y="5536612"/>
            <a:ext cx="2247397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일본은헹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 </a:t>
            </a:r>
          </a:p>
        </p:txBody>
      </p:sp>
      <p:sp>
        <p:nvSpPr>
          <p:cNvPr id="9" name="Line 13"/>
          <p:cNvSpPr>
            <a:spLocks noChangeShapeType="1"/>
          </p:cNvSpPr>
          <p:nvPr/>
        </p:nvSpPr>
        <p:spPr bwMode="auto">
          <a:xfrm>
            <a:off x="831080" y="5527087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381750" y="4096562"/>
            <a:ext cx="2400299" cy="156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버블 붕괴 이후 급락한 총통화 증가율이 회복하지 못하고 계속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2~4%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수준으로 정체 되고 엔고 압력으로서 작용 </a:t>
            </a:r>
            <a:endParaRPr lang="en-US" altLang="ko-KR" sz="12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200" b="1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아베노믹스에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의한 본원통화 증가율이 크게 높아졌으나 총통화 증가율은 여전히 부진</a:t>
            </a:r>
            <a:endParaRPr lang="en-US" altLang="ko-KR" sz="1200" b="1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140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10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3311997" y="190500"/>
            <a:ext cx="56542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r" eaLnBrk="1" latinLnBrk="0" hangingPunct="1"/>
            <a:r>
              <a:rPr lang="ko-KR" altLang="en-US" sz="1800" b="0" dirty="0" smtClean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장기불황기의 일본 비즈니스 환경 악화</a:t>
            </a:r>
            <a:endParaRPr lang="ko-KR" altLang="en-US" sz="1800" b="0" dirty="0">
              <a:solidFill>
                <a:srgbClr val="800000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graphicFrame>
        <p:nvGraphicFramePr>
          <p:cNvPr id="22" name="차트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3338572"/>
              </p:ext>
            </p:extLst>
          </p:nvPr>
        </p:nvGraphicFramePr>
        <p:xfrm>
          <a:off x="285750" y="1100138"/>
          <a:ext cx="4410075" cy="2357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5707468"/>
              </p:ext>
            </p:extLst>
          </p:nvPr>
        </p:nvGraphicFramePr>
        <p:xfrm>
          <a:off x="4829175" y="1104900"/>
          <a:ext cx="4019550" cy="2457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차트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2416744"/>
              </p:ext>
            </p:extLst>
          </p:nvPr>
        </p:nvGraphicFramePr>
        <p:xfrm>
          <a:off x="352425" y="3790950"/>
          <a:ext cx="4343400" cy="2409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8" name="차트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927723"/>
              </p:ext>
            </p:extLst>
          </p:nvPr>
        </p:nvGraphicFramePr>
        <p:xfrm>
          <a:off x="4714875" y="3743325"/>
          <a:ext cx="4251325" cy="243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235181" y="847723"/>
            <a:ext cx="44796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/>
              <a:t>&lt;</a:t>
            </a:r>
            <a:r>
              <a:rPr lang="ko-KR" altLang="en-US" dirty="0"/>
              <a:t>기업수익성</a:t>
            </a:r>
            <a:r>
              <a:rPr lang="en-US" altLang="ko-KR" dirty="0"/>
              <a:t>(ROA)</a:t>
            </a:r>
            <a:r>
              <a:rPr lang="ko-KR" altLang="en-US" dirty="0"/>
              <a:t>의 변동과 추세적 악화</a:t>
            </a:r>
            <a:r>
              <a:rPr lang="en-US" altLang="ko-KR" dirty="0"/>
              <a:t>&gt; </a:t>
            </a:r>
          </a:p>
        </p:txBody>
      </p:sp>
      <p:sp>
        <p:nvSpPr>
          <p:cNvPr id="31" name="Text Box 207"/>
          <p:cNvSpPr txBox="1">
            <a:spLocks noChangeArrowheads="1"/>
          </p:cNvSpPr>
          <p:nvPr/>
        </p:nvSpPr>
        <p:spPr bwMode="auto">
          <a:xfrm>
            <a:off x="4638907" y="847723"/>
            <a:ext cx="44796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/>
              <a:t>&lt;</a:t>
            </a:r>
            <a:r>
              <a:rPr lang="ko-KR" altLang="en-US" dirty="0"/>
              <a:t>저금리가 일본기업의 수익을 지탱</a:t>
            </a:r>
            <a:r>
              <a:rPr lang="en-US" altLang="ko-KR" dirty="0"/>
              <a:t>&gt;</a:t>
            </a:r>
          </a:p>
        </p:txBody>
      </p:sp>
      <p:sp>
        <p:nvSpPr>
          <p:cNvPr id="32" name="Text Box 207"/>
          <p:cNvSpPr txBox="1">
            <a:spLocks noChangeArrowheads="1"/>
          </p:cNvSpPr>
          <p:nvPr/>
        </p:nvSpPr>
        <p:spPr bwMode="auto">
          <a:xfrm>
            <a:off x="178264" y="3590923"/>
            <a:ext cx="44796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/>
              <a:t>&lt;</a:t>
            </a:r>
            <a:r>
              <a:rPr lang="ko-KR" altLang="en-US" dirty="0"/>
              <a:t>일본기업의 폐업 및 창업 동시 부진</a:t>
            </a:r>
            <a:r>
              <a:rPr lang="en-US" altLang="ko-KR" dirty="0"/>
              <a:t>&gt;</a:t>
            </a:r>
          </a:p>
        </p:txBody>
      </p:sp>
      <p:sp>
        <p:nvSpPr>
          <p:cNvPr id="33" name="Text Box 207"/>
          <p:cNvSpPr txBox="1">
            <a:spLocks noChangeArrowheads="1"/>
          </p:cNvSpPr>
          <p:nvPr/>
        </p:nvSpPr>
        <p:spPr bwMode="auto">
          <a:xfrm>
            <a:off x="4534132" y="3560859"/>
            <a:ext cx="44796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/>
              <a:t>&lt;</a:t>
            </a:r>
            <a:r>
              <a:rPr lang="ko-KR" altLang="en-US" dirty="0"/>
              <a:t>임금 감축해도 크게 줄지 않았던 인건비 부담</a:t>
            </a:r>
            <a:r>
              <a:rPr lang="en-US" altLang="ko-KR" dirty="0"/>
              <a:t>&gt;</a:t>
            </a: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496700" y="6194708"/>
            <a:ext cx="3369887" cy="249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10000"/>
              </a:spcBef>
            </a:pPr>
            <a:r>
              <a:rPr kumimoji="0" lang="ko-KR" altLang="en-US" dirty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자료 </a:t>
            </a:r>
            <a:r>
              <a:rPr kumimoji="0" lang="en-US" altLang="ko-KR" dirty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: </a:t>
            </a:r>
            <a:r>
              <a:rPr kumimoji="0" lang="ko-KR" altLang="en-US" dirty="0" err="1" smtClean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재무성</a:t>
            </a:r>
            <a:r>
              <a:rPr kumimoji="0" lang="en-US" altLang="ko-KR" dirty="0" smtClean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kumimoji="0" lang="ko-KR" altLang="en-US" dirty="0" smtClean="0">
                <a:solidFill>
                  <a:srgbClr val="000000"/>
                </a:solidFill>
                <a:latin typeface="Arial" charset="0"/>
                <a:ea typeface="돋움체" pitchFamily="49" charset="-127"/>
                <a:cs typeface="Arial Unicode MS" pitchFamily="50" charset="-127"/>
              </a:rPr>
              <a:t>중소기업청 등 </a:t>
            </a:r>
            <a:endParaRPr kumimoji="0" lang="en-US" altLang="ko-KR" dirty="0">
              <a:solidFill>
                <a:srgbClr val="000000"/>
              </a:solidFill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35" name="Line 13"/>
          <p:cNvSpPr>
            <a:spLocks noChangeShapeType="1"/>
          </p:cNvSpPr>
          <p:nvPr/>
        </p:nvSpPr>
        <p:spPr bwMode="auto">
          <a:xfrm>
            <a:off x="588774" y="6202738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449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64" name="Text Box 4"/>
          <p:cNvSpPr txBox="1">
            <a:spLocks noChangeArrowheads="1"/>
          </p:cNvSpPr>
          <p:nvPr/>
        </p:nvSpPr>
        <p:spPr bwMode="auto">
          <a:xfrm>
            <a:off x="180975" y="661109"/>
            <a:ext cx="889847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latinLnBrk="0"/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장기불황과 함께 소비자의 저가 수입품 선호가 확대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기존 국가 브랜드의 위상이 약해지면서 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B2B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시장에서도 해외수입 조달을 가속화시키는 계기로 작용 </a:t>
            </a:r>
            <a:endParaRPr lang="ko-KR" altLang="en-US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81600" y="190499"/>
            <a:ext cx="37846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algn="r" eaLnBrk="1" latinLnBrk="0" hangingPunct="1"/>
            <a:r>
              <a:rPr lang="ko-KR" altLang="en-US" sz="1800" b="0" dirty="0" smtClean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히트상품 </a:t>
            </a:r>
            <a:r>
              <a:rPr lang="ko-KR" altLang="en-US" sz="1800" b="0" dirty="0" err="1" smtClean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트렌드와</a:t>
            </a:r>
            <a:r>
              <a:rPr lang="ko-KR" altLang="en-US" sz="1800" b="0" dirty="0" smtClean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 사회 풍조</a:t>
            </a:r>
            <a:endParaRPr lang="ko-KR" altLang="en-US" sz="1800" b="0" dirty="0">
              <a:solidFill>
                <a:srgbClr val="800000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D6700EDB-57B3-4B92-B2D7-0CE0DFBCF340}" type="slidenum">
              <a:rPr lang="en-US" altLang="ko-KR" smtClean="0">
                <a:solidFill>
                  <a:srgbClr val="000000"/>
                </a:solidFill>
              </a:rPr>
              <a:pPr/>
              <a:t>11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904078"/>
              </p:ext>
            </p:extLst>
          </p:nvPr>
        </p:nvGraphicFramePr>
        <p:xfrm>
          <a:off x="342899" y="2360339"/>
          <a:ext cx="4876801" cy="3935682"/>
        </p:xfrm>
        <a:graphic>
          <a:graphicData uri="http://schemas.openxmlformats.org/drawingml/2006/table">
            <a:tbl>
              <a:tblPr firstRow="1" firstCol="1" bandRow="1"/>
              <a:tblGrid>
                <a:gridCol w="825422"/>
                <a:gridCol w="4051379"/>
              </a:tblGrid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1992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dirty="0" smtClean="0">
                          <a:effectLst/>
                          <a:latin typeface="Times New Roman"/>
                          <a:ea typeface="돋움체"/>
                        </a:rPr>
                        <a:t>『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복합불황』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책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1993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J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리그 상품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, ‘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세이빙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’(PB 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세제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1994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‘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바겐브로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’(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벨기에산 저가 맥주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), </a:t>
                      </a: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저가격</a:t>
                      </a:r>
                      <a:r>
                        <a:rPr lang="en-US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 PB </a:t>
                      </a: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콜라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1995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윈도우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 95 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일본어판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, NOMO(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야구선수 관련상품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1996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저가 휴대전화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, 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캐널시티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 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하카타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복합상업시설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990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1997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‘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모노노케히메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’(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애니메이션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), 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도쿄미쓰비시은행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 예금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1998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요코하마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야구팀 우승효과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), </a:t>
                      </a: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소비세분 환원 세일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1999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저가격</a:t>
                      </a:r>
                      <a:r>
                        <a:rPr lang="en-US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 PC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, 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우타다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 </a:t>
                      </a:r>
                      <a:r>
                        <a:rPr lang="ko-KR" sz="1200" b="1" dirty="0" err="1">
                          <a:effectLst/>
                          <a:latin typeface="Times New Roman"/>
                          <a:ea typeface="돋움체"/>
                        </a:rPr>
                        <a:t>히카루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가수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2000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유니클로</a:t>
                      </a:r>
                      <a:r>
                        <a:rPr lang="en-US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, </a:t>
                      </a: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평일 반액 </a:t>
                      </a:r>
                      <a:r>
                        <a:rPr lang="ko-KR" sz="1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버거</a:t>
                      </a:r>
                      <a:endParaRPr lang="ko-KR" sz="1200" b="1" i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8"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돋움체"/>
                        </a:rPr>
                        <a:t>2001</a:t>
                      </a:r>
                      <a:r>
                        <a:rPr lang="ko-KR" sz="1200" b="1">
                          <a:effectLst/>
                          <a:latin typeface="Times New Roman"/>
                          <a:ea typeface="돋움체"/>
                        </a:rPr>
                        <a:t>년</a:t>
                      </a: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635" indent="-14605" algn="ctr" latinLnBrk="1">
                        <a:lnSpc>
                          <a:spcPct val="150000"/>
                        </a:lnSpc>
                        <a:spcBef>
                          <a:spcPts val="120"/>
                        </a:spcBef>
                        <a:spcAft>
                          <a:spcPts val="120"/>
                        </a:spcAft>
                      </a:pPr>
                      <a:r>
                        <a:rPr lang="ko-KR" sz="1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메이드</a:t>
                      </a:r>
                      <a:r>
                        <a:rPr lang="ko-KR" sz="1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돋움체"/>
                        </a:rPr>
                        <a:t> 인 차이나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, 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이치로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(</a:t>
                      </a:r>
                      <a:r>
                        <a:rPr lang="ko-KR" sz="1200" b="1" dirty="0">
                          <a:effectLst/>
                          <a:latin typeface="Times New Roman"/>
                          <a:ea typeface="돋움체"/>
                        </a:rPr>
                        <a:t>야구선수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돋움체"/>
                        </a:rPr>
                        <a:t>)</a:t>
                      </a:r>
                      <a:endParaRPr lang="ko-KR" sz="1200" b="1" dirty="0">
                        <a:effectLst/>
                        <a:latin typeface="Times New Roman"/>
                        <a:ea typeface="돋움체"/>
                      </a:endParaRPr>
                    </a:p>
                  </a:txBody>
                  <a:tcPr marL="23860" marR="238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Rectangle 96"/>
          <p:cNvSpPr>
            <a:spLocks noChangeArrowheads="1"/>
          </p:cNvSpPr>
          <p:nvPr/>
        </p:nvSpPr>
        <p:spPr bwMode="auto">
          <a:xfrm>
            <a:off x="0" y="1578823"/>
            <a:ext cx="9143999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1700" b="0" u="sng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장기불황기에 저가격 </a:t>
            </a:r>
            <a:r>
              <a:rPr kumimoji="0" lang="ko-KR" altLang="en-US" sz="1700" b="0" u="sng" dirty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제품의 히트 상품화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391151" y="2529432"/>
            <a:ext cx="3536950" cy="202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defPPr>
              <a:defRPr lang="ko-KR"/>
            </a:defPPr>
            <a:lvl1pPr marL="165100" indent="-165100" defTabSz="830263"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2"/>
              </a:buBlip>
              <a:defRPr sz="1300">
                <a:latin typeface="Arial" charset="0"/>
              </a:defRPr>
            </a:lvl1pPr>
            <a:lvl2pPr marL="414338" defTabSz="830263">
              <a:defRPr>
                <a:latin typeface="굴림" charset="-127"/>
                <a:ea typeface="굴림" charset="-127"/>
              </a:defRPr>
            </a:lvl2pPr>
            <a:lvl3pPr marL="830263" defTabSz="830263">
              <a:defRPr>
                <a:latin typeface="굴림" charset="-127"/>
                <a:ea typeface="굴림" charset="-127"/>
              </a:defRPr>
            </a:lvl3pPr>
            <a:lvl4pPr marL="1244600" defTabSz="830263">
              <a:defRPr>
                <a:latin typeface="굴림" charset="-127"/>
                <a:ea typeface="굴림" charset="-127"/>
              </a:defRPr>
            </a:lvl4pPr>
            <a:lvl5pPr marL="1658938" defTabSz="830263">
              <a:defRPr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 smtClean="0">
                <a:solidFill>
                  <a:srgbClr val="000000"/>
                </a:solidFill>
              </a:rPr>
              <a:t>2005</a:t>
            </a:r>
            <a:r>
              <a:rPr lang="ko-KR" altLang="en-US" dirty="0">
                <a:solidFill>
                  <a:srgbClr val="000000"/>
                </a:solidFill>
              </a:rPr>
              <a:t>년에는 제</a:t>
            </a:r>
            <a:r>
              <a:rPr lang="en-US" altLang="ko-KR" dirty="0">
                <a:solidFill>
                  <a:srgbClr val="000000"/>
                </a:solidFill>
              </a:rPr>
              <a:t>3</a:t>
            </a:r>
            <a:r>
              <a:rPr lang="ko-KR" altLang="en-US" dirty="0">
                <a:solidFill>
                  <a:srgbClr val="000000"/>
                </a:solidFill>
              </a:rPr>
              <a:t>의 </a:t>
            </a:r>
            <a:r>
              <a:rPr lang="ko-KR" altLang="en-US" dirty="0" smtClean="0">
                <a:solidFill>
                  <a:srgbClr val="000000"/>
                </a:solidFill>
              </a:rPr>
              <a:t>맥주</a:t>
            </a:r>
            <a:r>
              <a:rPr lang="en-US" altLang="ko-KR" dirty="0" smtClean="0">
                <a:solidFill>
                  <a:srgbClr val="000000"/>
                </a:solidFill>
              </a:rPr>
              <a:t>,  </a:t>
            </a:r>
            <a:r>
              <a:rPr lang="ko-KR" altLang="en-US" dirty="0" smtClean="0">
                <a:solidFill>
                  <a:srgbClr val="000000"/>
                </a:solidFill>
              </a:rPr>
              <a:t>무료</a:t>
            </a:r>
            <a:r>
              <a:rPr lang="en-US" altLang="ko-KR" dirty="0">
                <a:solidFill>
                  <a:srgbClr val="000000"/>
                </a:solidFill>
              </a:rPr>
              <a:t>IP</a:t>
            </a:r>
            <a:r>
              <a:rPr lang="ko-KR" altLang="en-US" dirty="0">
                <a:solidFill>
                  <a:srgbClr val="000000"/>
                </a:solidFill>
              </a:rPr>
              <a:t>전화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>
                <a:solidFill>
                  <a:srgbClr val="000000"/>
                </a:solidFill>
              </a:rPr>
              <a:t>신 </a:t>
            </a:r>
            <a:r>
              <a:rPr lang="en-US" altLang="ko-KR" dirty="0">
                <a:solidFill>
                  <a:srgbClr val="000000"/>
                </a:solidFill>
              </a:rPr>
              <a:t>100</a:t>
            </a:r>
            <a:r>
              <a:rPr lang="ko-KR" altLang="en-US" dirty="0">
                <a:solidFill>
                  <a:srgbClr val="000000"/>
                </a:solidFill>
              </a:rPr>
              <a:t>엔 스토어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>
                <a:solidFill>
                  <a:srgbClr val="000000"/>
                </a:solidFill>
              </a:rPr>
              <a:t>저가격 </a:t>
            </a:r>
            <a:r>
              <a:rPr lang="ko-KR" altLang="en-US" dirty="0" err="1">
                <a:solidFill>
                  <a:srgbClr val="000000"/>
                </a:solidFill>
              </a:rPr>
              <a:t>홈시큐리티</a:t>
            </a:r>
            <a:r>
              <a:rPr lang="ko-KR" altLang="en-US" dirty="0">
                <a:solidFill>
                  <a:srgbClr val="000000"/>
                </a:solidFill>
              </a:rPr>
              <a:t> 등이 </a:t>
            </a:r>
            <a:r>
              <a:rPr lang="ko-KR" altLang="en-US" dirty="0" smtClean="0">
                <a:solidFill>
                  <a:srgbClr val="000000"/>
                </a:solidFill>
              </a:rPr>
              <a:t>히트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>
                <a:solidFill>
                  <a:srgbClr val="000000"/>
                </a:solidFill>
              </a:rPr>
              <a:t>2</a:t>
            </a:r>
            <a:r>
              <a:rPr lang="en-US" altLang="ko-KR" dirty="0" smtClean="0">
                <a:solidFill>
                  <a:srgbClr val="000000"/>
                </a:solidFill>
              </a:rPr>
              <a:t>008</a:t>
            </a:r>
            <a:r>
              <a:rPr lang="ko-KR" altLang="en-US" dirty="0">
                <a:solidFill>
                  <a:srgbClr val="000000"/>
                </a:solidFill>
              </a:rPr>
              <a:t>년</a:t>
            </a:r>
            <a:r>
              <a:rPr lang="en-US" altLang="ko-KR" dirty="0">
                <a:solidFill>
                  <a:srgbClr val="000000"/>
                </a:solidFill>
              </a:rPr>
              <a:t>: PB, </a:t>
            </a:r>
            <a:r>
              <a:rPr lang="ko-KR" altLang="en-US" dirty="0">
                <a:solidFill>
                  <a:srgbClr val="000000"/>
                </a:solidFill>
              </a:rPr>
              <a:t>저가 소형 </a:t>
            </a:r>
            <a:r>
              <a:rPr lang="en-US" altLang="ko-KR" dirty="0">
                <a:solidFill>
                  <a:srgbClr val="000000"/>
                </a:solidFill>
              </a:rPr>
              <a:t>PC, </a:t>
            </a:r>
            <a:r>
              <a:rPr lang="ko-KR" altLang="en-US" dirty="0">
                <a:solidFill>
                  <a:srgbClr val="000000"/>
                </a:solidFill>
              </a:rPr>
              <a:t>캐주얼 의료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>
                <a:solidFill>
                  <a:srgbClr val="000000"/>
                </a:solidFill>
              </a:rPr>
              <a:t>제</a:t>
            </a:r>
            <a:r>
              <a:rPr lang="en-US" altLang="ko-KR" dirty="0">
                <a:solidFill>
                  <a:srgbClr val="000000"/>
                </a:solidFill>
              </a:rPr>
              <a:t>3</a:t>
            </a:r>
            <a:r>
              <a:rPr lang="ko-KR" altLang="en-US" dirty="0">
                <a:solidFill>
                  <a:srgbClr val="000000"/>
                </a:solidFill>
              </a:rPr>
              <a:t>맥주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 err="1">
                <a:solidFill>
                  <a:srgbClr val="000000"/>
                </a:solidFill>
              </a:rPr>
              <a:t>교외형</a:t>
            </a:r>
            <a:r>
              <a:rPr lang="ko-KR" altLang="en-US" dirty="0">
                <a:solidFill>
                  <a:srgbClr val="000000"/>
                </a:solidFill>
              </a:rPr>
              <a:t> </a:t>
            </a:r>
            <a:r>
              <a:rPr lang="ko-KR" altLang="en-US" dirty="0" err="1">
                <a:solidFill>
                  <a:srgbClr val="000000"/>
                </a:solidFill>
              </a:rPr>
              <a:t>아울렛몰</a:t>
            </a:r>
            <a:endParaRPr lang="ko-KR" altLang="en-US" dirty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2009</a:t>
            </a:r>
            <a:r>
              <a:rPr lang="ko-KR" altLang="en-US" dirty="0">
                <a:solidFill>
                  <a:srgbClr val="000000"/>
                </a:solidFill>
              </a:rPr>
              <a:t>년</a:t>
            </a:r>
            <a:r>
              <a:rPr lang="en-US" altLang="ko-KR" dirty="0">
                <a:solidFill>
                  <a:srgbClr val="000000"/>
                </a:solidFill>
              </a:rPr>
              <a:t>: </a:t>
            </a:r>
            <a:r>
              <a:rPr lang="ko-KR" altLang="en-US" dirty="0">
                <a:solidFill>
                  <a:srgbClr val="000000"/>
                </a:solidFill>
              </a:rPr>
              <a:t>저가 청바지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 err="1">
                <a:solidFill>
                  <a:srgbClr val="000000"/>
                </a:solidFill>
              </a:rPr>
              <a:t>규격외</a:t>
            </a:r>
            <a:r>
              <a:rPr lang="ko-KR" altLang="en-US" dirty="0">
                <a:solidFill>
                  <a:srgbClr val="000000"/>
                </a:solidFill>
              </a:rPr>
              <a:t> 야채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>
                <a:solidFill>
                  <a:srgbClr val="000000"/>
                </a:solidFill>
              </a:rPr>
              <a:t>보상판매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2010</a:t>
            </a:r>
            <a:r>
              <a:rPr lang="ko-KR" altLang="en-US" dirty="0">
                <a:solidFill>
                  <a:srgbClr val="000000"/>
                </a:solidFill>
              </a:rPr>
              <a:t>년</a:t>
            </a:r>
            <a:r>
              <a:rPr lang="en-US" altLang="ko-KR" dirty="0">
                <a:solidFill>
                  <a:srgbClr val="000000"/>
                </a:solidFill>
              </a:rPr>
              <a:t>: 200</a:t>
            </a:r>
            <a:r>
              <a:rPr lang="ko-KR" altLang="en-US" dirty="0">
                <a:solidFill>
                  <a:srgbClr val="000000"/>
                </a:solidFill>
              </a:rPr>
              <a:t>엔대 소고기 덮밥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 err="1">
                <a:solidFill>
                  <a:srgbClr val="000000"/>
                </a:solidFill>
              </a:rPr>
              <a:t>긴자</a:t>
            </a:r>
            <a:r>
              <a:rPr lang="en-US" altLang="ko-KR" dirty="0">
                <a:solidFill>
                  <a:srgbClr val="000000"/>
                </a:solidFill>
              </a:rPr>
              <a:t>(</a:t>
            </a:r>
            <a:r>
              <a:rPr lang="ko-KR" altLang="en-US" dirty="0">
                <a:solidFill>
                  <a:srgbClr val="000000"/>
                </a:solidFill>
              </a:rPr>
              <a:t>저가 의류</a:t>
            </a:r>
            <a:r>
              <a:rPr lang="en-US" altLang="ko-KR" dirty="0">
                <a:solidFill>
                  <a:srgbClr val="000000"/>
                </a:solidFill>
              </a:rPr>
              <a:t>, </a:t>
            </a:r>
            <a:r>
              <a:rPr lang="ko-KR" altLang="en-US" dirty="0">
                <a:solidFill>
                  <a:srgbClr val="000000"/>
                </a:solidFill>
              </a:rPr>
              <a:t>가전 진출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96819" y="2014466"/>
            <a:ext cx="542768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/>
          <a:p>
            <a:pPr algn="ctr" defTabSz="866775" eaLnBrk="1" latinLnBrk="1" hangingPunct="1"/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&lt;</a:t>
            </a:r>
            <a:r>
              <a:rPr lang="ko-KR" altLang="en-US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장기불황 초기의 탑 히트상품</a:t>
            </a:r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&gt;</a:t>
            </a: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5391150" y="4671165"/>
            <a:ext cx="3536951" cy="1612733"/>
          </a:xfrm>
          <a:prstGeom prst="rect">
            <a:avLst/>
          </a:prstGeom>
          <a:solidFill>
            <a:schemeClr val="accent6">
              <a:lumMod val="20000"/>
              <a:lumOff val="80000"/>
              <a:alpha val="57000"/>
            </a:schemeClr>
          </a:solidFill>
          <a:ln>
            <a:noFill/>
          </a:ln>
          <a:effectLst/>
          <a:extLst/>
        </p:spPr>
        <p:txBody>
          <a:bodyPr wrap="square" lIns="91425" tIns="45712" rIns="91425" bIns="45712">
            <a:spAutoFit/>
          </a:bodyPr>
          <a:lstStyle>
            <a:lvl1pPr marL="88900" indent="-88900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179388" indent="-88900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30000"/>
              </a:spcBef>
              <a:buFontTx/>
              <a:buChar char="-"/>
            </a:pPr>
            <a:r>
              <a:rPr lang="ko-KR" altLang="en-US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저성장과 엔고가 오랫동안 내수시장을 지켜온 기존 브랜드의 쇠퇴 계기로 작용</a:t>
            </a:r>
            <a:endParaRPr lang="en-US" altLang="ko-KR" sz="1300" dirty="0">
              <a:solidFill>
                <a:srgbClr val="000000"/>
              </a:solidFill>
              <a:latin typeface="Arial" charset="0"/>
              <a:ea typeface="돋움체" pitchFamily="49" charset="-127"/>
            </a:endParaRPr>
          </a:p>
          <a:p>
            <a:pPr latinLnBrk="0">
              <a:spcBef>
                <a:spcPct val="30000"/>
              </a:spcBef>
              <a:buFontTx/>
              <a:buChar char="-"/>
            </a:pPr>
            <a:r>
              <a:rPr lang="ko-KR" altLang="en-US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한국의 경우도 해외 직구 등 소비자의 반란이 가속화되어 기존 브랜드 판도의 변혁기를 맞이할 전망 </a:t>
            </a:r>
            <a:endParaRPr lang="en-US" altLang="ko-KR" sz="1300" dirty="0" smtClean="0">
              <a:solidFill>
                <a:srgbClr val="000000"/>
              </a:solidFill>
              <a:latin typeface="Arial" charset="0"/>
              <a:ea typeface="돋움체" pitchFamily="49" charset="-127"/>
            </a:endParaRPr>
          </a:p>
          <a:p>
            <a:pPr latinLnBrk="0">
              <a:spcBef>
                <a:spcPct val="30000"/>
              </a:spcBef>
              <a:buFontTx/>
              <a:buChar char="-"/>
            </a:pPr>
            <a:r>
              <a:rPr lang="ko-KR" altLang="en-US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이는 </a:t>
            </a:r>
            <a:r>
              <a:rPr lang="en-US" altLang="ko-KR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B2B </a:t>
            </a:r>
            <a:r>
              <a:rPr lang="ko-KR" altLang="en-US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분야에서도 중국계 등의 저가 제품 비중 확대를 유도할 것으로 보임</a:t>
            </a:r>
            <a:r>
              <a:rPr lang="en-US" altLang="ko-KR" sz="1300" dirty="0" smtClean="0">
                <a:solidFill>
                  <a:srgbClr val="000000"/>
                </a:solidFill>
                <a:latin typeface="Arial" charset="0"/>
                <a:ea typeface="돋움체" pitchFamily="49" charset="-127"/>
              </a:rPr>
              <a:t>. </a:t>
            </a:r>
            <a:endParaRPr lang="ko-KR" altLang="en-US" sz="1300" dirty="0">
              <a:solidFill>
                <a:srgbClr val="000000"/>
              </a:solidFill>
              <a:latin typeface="Arial" charset="0"/>
              <a:ea typeface="돋움체" pitchFamily="49" charset="-127"/>
            </a:endParaRP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286500" y="6374812"/>
            <a:ext cx="3990225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이지평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류상윤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김혜경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, Japan 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Insight, 2014.9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373880" y="6365287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993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4214109"/>
              </p:ext>
            </p:extLst>
          </p:nvPr>
        </p:nvGraphicFramePr>
        <p:xfrm>
          <a:off x="116880" y="2140534"/>
          <a:ext cx="6031523" cy="387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125" name="Text Box 3"/>
          <p:cNvSpPr txBox="1">
            <a:spLocks noChangeArrowheads="1"/>
          </p:cNvSpPr>
          <p:nvPr/>
        </p:nvSpPr>
        <p:spPr bwMode="auto">
          <a:xfrm>
            <a:off x="4972050" y="225425"/>
            <a:ext cx="39726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r" eaLnBrk="1" latinLnBrk="0" hangingPunct="1">
              <a:defRPr sz="1800" b="0">
                <a:solidFill>
                  <a:srgbClr val="800000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/>
              <a:t>산업의 </a:t>
            </a:r>
            <a:r>
              <a:rPr lang="ko-KR" altLang="en-US" dirty="0" smtClean="0"/>
              <a:t>명암 심화 속 제조업 위축</a:t>
            </a:r>
            <a:endParaRPr lang="ko-KR" altLang="en-US" dirty="0"/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254977" y="636469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ko-KR"/>
            </a:defPPr>
            <a:lvl1pPr eaLnBrk="1" latinLnBrk="0" hangingPunct="1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/>
              <a:t>일본 </a:t>
            </a:r>
            <a:r>
              <a:rPr lang="ko-KR" altLang="en-US" dirty="0"/>
              <a:t>제조업의 부가가치는 과거 </a:t>
            </a:r>
            <a:r>
              <a:rPr lang="en-US" altLang="ko-KR" dirty="0"/>
              <a:t>20</a:t>
            </a:r>
            <a:r>
              <a:rPr lang="ko-KR" altLang="en-US" dirty="0"/>
              <a:t>년 동안에 </a:t>
            </a:r>
            <a:r>
              <a:rPr lang="en-US" altLang="ko-KR" dirty="0"/>
              <a:t>20% </a:t>
            </a:r>
            <a:r>
              <a:rPr lang="ko-KR" altLang="en-US" dirty="0"/>
              <a:t>정도 감소</a:t>
            </a:r>
            <a:r>
              <a:rPr lang="en-US" altLang="ko-KR" dirty="0"/>
              <a:t>, </a:t>
            </a:r>
            <a:r>
              <a:rPr lang="ko-KR" altLang="en-US" dirty="0"/>
              <a:t>산업별로는 전기기계</a:t>
            </a:r>
            <a:r>
              <a:rPr lang="en-US" altLang="ko-KR" dirty="0"/>
              <a:t>, </a:t>
            </a:r>
            <a:r>
              <a:rPr lang="ko-KR" altLang="en-US" dirty="0"/>
              <a:t>섬유가 부진했으며</a:t>
            </a:r>
            <a:r>
              <a:rPr lang="en-US" altLang="ko-KR" dirty="0"/>
              <a:t>, </a:t>
            </a:r>
            <a:r>
              <a:rPr lang="ko-KR" altLang="en-US" dirty="0"/>
              <a:t>수송기계</a:t>
            </a:r>
            <a:r>
              <a:rPr lang="en-US" altLang="ko-KR" dirty="0"/>
              <a:t>, </a:t>
            </a:r>
            <a:r>
              <a:rPr lang="ko-KR" altLang="en-US" dirty="0"/>
              <a:t>철강이 상대적으로 건실한 움직임을 보였음</a:t>
            </a:r>
            <a:r>
              <a:rPr lang="en-US" altLang="ko-KR" dirty="0"/>
              <a:t>. </a:t>
            </a:r>
            <a:endParaRPr lang="ko-KR" altLang="ko-KR" dirty="0"/>
          </a:p>
        </p:txBody>
      </p:sp>
      <p:sp>
        <p:nvSpPr>
          <p:cNvPr id="5127" name="Text Box 6"/>
          <p:cNvSpPr txBox="1">
            <a:spLocks noChangeArrowheads="1"/>
          </p:cNvSpPr>
          <p:nvPr/>
        </p:nvSpPr>
        <p:spPr bwMode="auto">
          <a:xfrm>
            <a:off x="-16550" y="1540484"/>
            <a:ext cx="916055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일본 산업별 부가가치 감소 현황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075758" y="2086743"/>
            <a:ext cx="371621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/>
          <a:p>
            <a:pPr algn="ctr" defTabSz="866775" eaLnBrk="1" latinLnBrk="1" hangingPunct="1"/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&lt;</a:t>
            </a:r>
            <a:r>
              <a:rPr lang="ko-KR" altLang="en-US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경제 </a:t>
            </a:r>
            <a:r>
              <a:rPr lang="ko-KR" altLang="en-US" sz="1400" b="0" dirty="0" err="1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활동별</a:t>
            </a:r>
            <a:r>
              <a:rPr lang="ko-KR" altLang="en-US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 국내총생산</a:t>
            </a:r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(</a:t>
            </a:r>
            <a:r>
              <a:rPr lang="ko-KR" altLang="en-US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경상가격</a:t>
            </a:r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) </a:t>
            </a:r>
            <a:r>
              <a:rPr lang="ko-KR" altLang="en-US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변화</a:t>
            </a:r>
            <a:r>
              <a:rPr lang="en-US" altLang="ko-KR" sz="1400" b="0" dirty="0">
                <a:solidFill>
                  <a:srgbClr val="000066"/>
                </a:solidFill>
                <a:latin typeface="Arial" charset="0"/>
                <a:ea typeface="HY견고딕" pitchFamily="18" charset="-127"/>
              </a:rPr>
              <a:t>&gt;</a:t>
            </a:r>
          </a:p>
        </p:txBody>
      </p:sp>
      <p:sp>
        <p:nvSpPr>
          <p:cNvPr id="25" name="Rectangle 9"/>
          <p:cNvSpPr>
            <a:spLocks noChangeArrowheads="1"/>
          </p:cNvSpPr>
          <p:nvPr/>
        </p:nvSpPr>
        <p:spPr bwMode="auto">
          <a:xfrm>
            <a:off x="1125662" y="2457273"/>
            <a:ext cx="12658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latinLnBrk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 </a:t>
            </a:r>
            <a:r>
              <a:rPr lang="ko-KR" altLang="en-US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상대적 호조 </a:t>
            </a: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</a:t>
            </a:r>
            <a:r>
              <a:rPr lang="ko-KR" altLang="en-US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 </a:t>
            </a:r>
            <a:endParaRPr lang="en-US" altLang="ko-KR" b="0" i="1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2838614" y="2471209"/>
            <a:ext cx="125756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latinLnBrk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 </a:t>
            </a:r>
            <a:r>
              <a:rPr lang="ko-KR" altLang="en-US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완만한 감소 </a:t>
            </a: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</a:t>
            </a:r>
            <a:r>
              <a:rPr lang="ko-KR" altLang="en-US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 </a:t>
            </a:r>
            <a:endParaRPr lang="en-US" altLang="ko-KR" b="0" i="1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7" name="Rectangle 9"/>
          <p:cNvSpPr>
            <a:spLocks noChangeArrowheads="1"/>
          </p:cNvSpPr>
          <p:nvPr/>
        </p:nvSpPr>
        <p:spPr bwMode="auto">
          <a:xfrm>
            <a:off x="4700944" y="2476176"/>
            <a:ext cx="108378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latinLnBrk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 </a:t>
            </a:r>
            <a:r>
              <a:rPr lang="ko-KR" altLang="en-US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부진 </a:t>
            </a:r>
            <a:r>
              <a:rPr lang="en-US" altLang="ko-KR" b="0" i="1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-</a:t>
            </a:r>
            <a:endParaRPr lang="en-US" altLang="ko-KR" b="0" i="1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444759" y="5701655"/>
            <a:ext cx="3189943" cy="426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주 </a:t>
            </a:r>
            <a:r>
              <a:rPr kumimoji="0" lang="en-US" altLang="ko-KR" sz="1000" b="1" dirty="0" smtClean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수치는 </a:t>
            </a:r>
            <a:r>
              <a:rPr kumimoji="0" lang="en-US" altLang="ko-KR" sz="1000" b="1" dirty="0" smtClean="0">
                <a:latin typeface="Arial" charset="0"/>
                <a:ea typeface="돋움체" pitchFamily="49" charset="-127"/>
              </a:rPr>
              <a:t>1994~2012</a:t>
            </a: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년의 증가 및 감소율임</a:t>
            </a:r>
            <a:r>
              <a:rPr kumimoji="0" lang="en-US" altLang="ko-KR" sz="1000" b="1" dirty="0" smtClean="0">
                <a:latin typeface="Arial" charset="0"/>
                <a:ea typeface="돋움체" pitchFamily="49" charset="-127"/>
              </a:rPr>
              <a:t>. </a:t>
            </a:r>
          </a:p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b="1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b="1" dirty="0" err="1" smtClean="0">
                <a:latin typeface="Arial" charset="0"/>
                <a:ea typeface="돋움체" pitchFamily="49" charset="-127"/>
              </a:rPr>
              <a:t>내각부</a:t>
            </a:r>
            <a:r>
              <a:rPr kumimoji="0" lang="en-US" altLang="ko-KR" sz="1000" b="1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sz="1000" b="1" dirty="0" err="1" smtClean="0">
                <a:latin typeface="Arial" charset="0"/>
                <a:ea typeface="돋움체" pitchFamily="49" charset="-127"/>
              </a:rPr>
              <a:t>국민경제게산</a:t>
            </a:r>
            <a:r>
              <a:rPr kumimoji="0" lang="ko-KR" altLang="en-US" sz="1000" b="1" dirty="0" smtClean="0">
                <a:latin typeface="Arial" charset="0"/>
                <a:ea typeface="돋움체" pitchFamily="49" charset="-127"/>
              </a:rPr>
              <a:t> 통계 </a:t>
            </a:r>
            <a:endParaRPr kumimoji="0" lang="en-US" altLang="ko-KR" sz="1000" b="1" dirty="0">
              <a:latin typeface="Arial" charset="0"/>
              <a:ea typeface="돋움체" pitchFamily="49" charset="-127"/>
            </a:endParaRPr>
          </a:p>
        </p:txBody>
      </p:sp>
      <p:sp>
        <p:nvSpPr>
          <p:cNvPr id="29" name="Line 13"/>
          <p:cNvSpPr>
            <a:spLocks noChangeShapeType="1"/>
          </p:cNvSpPr>
          <p:nvPr/>
        </p:nvSpPr>
        <p:spPr bwMode="auto">
          <a:xfrm>
            <a:off x="513200" y="5662060"/>
            <a:ext cx="1414096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ko-KR" altLang="en-US"/>
          </a:p>
        </p:txBody>
      </p:sp>
      <p:sp>
        <p:nvSpPr>
          <p:cNvPr id="30" name="Text Box 14"/>
          <p:cNvSpPr txBox="1">
            <a:spLocks noChangeArrowheads="1"/>
          </p:cNvSpPr>
          <p:nvPr/>
        </p:nvSpPr>
        <p:spPr bwMode="auto">
          <a:xfrm>
            <a:off x="6130480" y="2093202"/>
            <a:ext cx="2931459" cy="374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자동차 등 수송기계가 상대적 호조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철강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화학 등 소재 산업도 선방 </a:t>
            </a:r>
            <a:endParaRPr lang="en-US" altLang="ko-KR" sz="1100" dirty="0" smtClean="0">
              <a:latin typeface="Arial" charset="0"/>
              <a:ea typeface="돋움체" pitchFamily="49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전기전자는 경쟁력 약화와 함께 디플레이션으로 인한 가격 하락으로 명목 부가가치가 크게 하락하는 시련을 겪음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부동산 가격 부진으로 건설이 어려움을 보였으나 부동산 임대 등의 사업 자체는 상대적으로 호조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정보통신 등 서비스업이 제조업에 비해 선방  </a:t>
            </a:r>
            <a:endParaRPr lang="en-US" altLang="ko-KR" sz="1100" dirty="0" smtClean="0">
              <a:latin typeface="Arial" charset="0"/>
              <a:ea typeface="돋움체" pitchFamily="49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4"/>
              </a:buBlip>
            </a:pP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제조업의 산업 비중은 </a:t>
            </a:r>
            <a:r>
              <a:rPr lang="en-US" altLang="ko-KR" sz="1100" b="1" dirty="0" smtClean="0">
                <a:latin typeface="Arial" charset="0"/>
                <a:ea typeface="돋움체" pitchFamily="49" charset="-127"/>
              </a:rPr>
              <a:t>1994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년 </a:t>
            </a:r>
            <a:r>
              <a:rPr lang="en-US" altLang="ko-KR" sz="1100" b="1" dirty="0" smtClean="0">
                <a:latin typeface="Arial" charset="0"/>
                <a:ea typeface="돋움체" pitchFamily="49" charset="-127"/>
              </a:rPr>
              <a:t> 24.5%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에서 </a:t>
            </a:r>
            <a:r>
              <a:rPr lang="en-US" altLang="ko-KR" sz="1100" b="1" dirty="0" smtClean="0">
                <a:latin typeface="Arial" charset="0"/>
                <a:ea typeface="돋움체" pitchFamily="49" charset="-127"/>
              </a:rPr>
              <a:t>2012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년 </a:t>
            </a:r>
            <a:r>
              <a:rPr lang="en-US" altLang="ko-KR" sz="1100" b="1" dirty="0" smtClean="0">
                <a:latin typeface="Arial" charset="0"/>
                <a:ea typeface="돋움체" pitchFamily="49" charset="-127"/>
              </a:rPr>
              <a:t>20.6%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로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소폭 하락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서비스업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(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통신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금융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상하수도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정부 서비스 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도소매 제외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)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은 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17.7%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에서 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22.5%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로 확대했으나 개인 고객 서비스는 감소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, </a:t>
            </a:r>
            <a:r>
              <a:rPr lang="ko-KR" altLang="en-US" sz="1100" dirty="0" smtClean="0">
                <a:latin typeface="Arial" charset="0"/>
                <a:ea typeface="돋움체" pitchFamily="49" charset="-127"/>
              </a:rPr>
              <a:t>고령자용 공공성 서비스가 급증 </a:t>
            </a:r>
            <a:endParaRPr lang="en-US" altLang="ko-KR" sz="1100" dirty="0" smtClean="0">
              <a:latin typeface="Arial" charset="0"/>
              <a:ea typeface="돋움체" pitchFamily="49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  <a:buNone/>
            </a:pPr>
            <a:r>
              <a:rPr lang="ko-KR" altLang="en-US" sz="1100" b="1" dirty="0" smtClean="0">
                <a:latin typeface="돋움체"/>
                <a:ea typeface="돋움체"/>
              </a:rPr>
              <a:t>☞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부가가치 높은 제조업 부진 속 </a:t>
            </a:r>
            <a:endParaRPr lang="en-US" altLang="ko-KR" sz="1100" b="1" dirty="0" smtClean="0">
              <a:latin typeface="Arial" charset="0"/>
              <a:ea typeface="돋움체" pitchFamily="49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  <a:buNone/>
            </a:pPr>
            <a:r>
              <a:rPr lang="en-US" altLang="ko-KR" sz="1100" dirty="0">
                <a:latin typeface="Arial" charset="0"/>
                <a:ea typeface="돋움체" pitchFamily="49" charset="-127"/>
              </a:rPr>
              <a:t> 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   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서비스업 중 부가가치가 낮은 개호 </a:t>
            </a:r>
            <a:endParaRPr lang="en-US" altLang="ko-KR" sz="1100" b="1" dirty="0" smtClean="0">
              <a:latin typeface="Arial" charset="0"/>
              <a:ea typeface="돋움체" pitchFamily="49" charset="-127"/>
            </a:endParaRPr>
          </a:p>
          <a:p>
            <a:pPr marL="0" indent="0" latinLnBrk="0">
              <a:lnSpc>
                <a:spcPct val="110000"/>
              </a:lnSpc>
              <a:spcBef>
                <a:spcPct val="30000"/>
              </a:spcBef>
              <a:buNone/>
            </a:pPr>
            <a:r>
              <a:rPr lang="en-US" altLang="ko-KR" sz="1100" dirty="0">
                <a:latin typeface="Arial" charset="0"/>
                <a:ea typeface="돋움체" pitchFamily="49" charset="-127"/>
              </a:rPr>
              <a:t> </a:t>
            </a:r>
            <a:r>
              <a:rPr lang="en-US" altLang="ko-KR" sz="1100" dirty="0" smtClean="0">
                <a:latin typeface="Arial" charset="0"/>
                <a:ea typeface="돋움체" pitchFamily="49" charset="-127"/>
              </a:rPr>
              <a:t>   </a:t>
            </a:r>
            <a:r>
              <a:rPr lang="ko-KR" altLang="en-US" sz="1100" b="1" dirty="0" smtClean="0">
                <a:latin typeface="Arial" charset="0"/>
                <a:ea typeface="돋움체" pitchFamily="49" charset="-127"/>
              </a:rPr>
              <a:t>등의 분야가 급성장 </a:t>
            </a:r>
            <a:endParaRPr lang="en-US" altLang="ko-KR" sz="1100" b="1" dirty="0">
              <a:latin typeface="Arial" charset="0"/>
              <a:ea typeface="돋움체" pitchFamily="49" charset="-127"/>
            </a:endParaRPr>
          </a:p>
        </p:txBody>
      </p:sp>
      <p:sp>
        <p:nvSpPr>
          <p:cNvPr id="1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/>
              <a:pPr/>
              <a:t>12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89102" y="6185385"/>
            <a:ext cx="8274187" cy="28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0" indent="0" latinLnBrk="0">
              <a:lnSpc>
                <a:spcPct val="110000"/>
              </a:lnSpc>
              <a:spcBef>
                <a:spcPct val="30000"/>
              </a:spcBef>
            </a:pP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제조업 사업소 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: 36.9</a:t>
            </a: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만개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(’96)</a:t>
            </a: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→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21.6</a:t>
            </a: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만개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(’12)</a:t>
            </a: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로 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15</a:t>
            </a:r>
            <a:r>
              <a:rPr lang="ko-KR" altLang="en-US" sz="1200" i="1" dirty="0" smtClean="0">
                <a:solidFill>
                  <a:schemeClr val="accent6"/>
                </a:solidFill>
                <a:latin typeface="+mn-lt"/>
                <a:ea typeface="+mn-ea"/>
              </a:rPr>
              <a:t>만개 정도 감소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</a:rPr>
              <a:t>,  </a:t>
            </a:r>
            <a:r>
              <a:rPr lang="ko-KR" altLang="en-US" sz="1200" b="1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제조업 종업원수 </a:t>
            </a:r>
            <a:r>
              <a:rPr lang="en-US" altLang="ko-KR" sz="1200" b="1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: 1,010</a:t>
            </a:r>
            <a:r>
              <a:rPr lang="ko-KR" altLang="en-US" sz="1200" b="1" i="1" dirty="0" err="1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만명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(</a:t>
            </a:r>
            <a:r>
              <a:rPr lang="en-US" altLang="ko-KR" sz="1200" i="1" dirty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’96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) </a:t>
            </a:r>
            <a:r>
              <a:rPr lang="ko-KR" altLang="en-US" sz="1200" b="1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→</a:t>
            </a:r>
            <a:r>
              <a:rPr lang="en-US" altLang="ko-KR" sz="1200" b="1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743</a:t>
            </a:r>
            <a:r>
              <a:rPr lang="ko-KR" altLang="en-US" sz="1200" b="1" i="1" dirty="0" err="1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만명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(</a:t>
            </a:r>
            <a:r>
              <a:rPr lang="en-US" altLang="ko-KR" sz="1200" i="1" dirty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’12</a:t>
            </a:r>
            <a:r>
              <a:rPr lang="en-US" altLang="ko-KR" sz="1200" i="1" dirty="0" smtClean="0">
                <a:solidFill>
                  <a:schemeClr val="accent6"/>
                </a:solidFill>
                <a:latin typeface="+mn-lt"/>
                <a:ea typeface="+mn-ea"/>
                <a:cs typeface="Arial Unicode MS" pitchFamily="50" charset="-127"/>
              </a:rPr>
              <a:t>)</a:t>
            </a:r>
            <a:endParaRPr lang="en-US" altLang="ko-KR" sz="1200" b="1" i="1" dirty="0">
              <a:solidFill>
                <a:schemeClr val="accent6"/>
              </a:solidFill>
              <a:latin typeface="+mn-lt"/>
              <a:ea typeface="+mn-ea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7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0" y="1352382"/>
            <a:ext cx="9160606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수출의 부진</a:t>
            </a:r>
            <a:r>
              <a:rPr lang="en-US" altLang="ko-KR" dirty="0"/>
              <a:t>(</a:t>
            </a:r>
            <a:r>
              <a:rPr lang="ko-KR" altLang="en-US" dirty="0"/>
              <a:t>일본과 독일 비교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</a:p>
        </p:txBody>
      </p:sp>
      <p:sp>
        <p:nvSpPr>
          <p:cNvPr id="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9EB36523-50B9-4B9B-A4EF-FBD7E1D2865B}" type="slidenum">
              <a:rPr lang="en-US" altLang="ko-KR" smtClean="0">
                <a:solidFill>
                  <a:srgbClr val="000000"/>
                </a:solidFill>
              </a:rPr>
              <a:pPr/>
              <a:t>13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4977" y="622303"/>
            <a:ext cx="880696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latinLnBrk="0">
              <a:defRPr sz="1700" b="0">
                <a:latin typeface="HY견고딕" pitchFamily="18" charset="-127"/>
                <a:ea typeface="HY견고딕" pitchFamily="18" charset="-127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ko-KR" altLang="en-US" dirty="0" smtClean="0">
                <a:solidFill>
                  <a:srgbClr val="000000"/>
                </a:solidFill>
              </a:rPr>
              <a:t>장기 불황 초기에 비슷했던 독일과 일본의 수출액 격차는 </a:t>
            </a:r>
            <a:r>
              <a:rPr lang="en-US" altLang="ko-KR" dirty="0" smtClean="0">
                <a:solidFill>
                  <a:srgbClr val="000000"/>
                </a:solidFill>
              </a:rPr>
              <a:t>2</a:t>
            </a:r>
            <a:r>
              <a:rPr lang="ko-KR" altLang="en-US" dirty="0" smtClean="0">
                <a:solidFill>
                  <a:srgbClr val="000000"/>
                </a:solidFill>
              </a:rPr>
              <a:t>배 이상으로 확대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수출 부가가치 확대를 위한 사업서비스의 활용 및 육성이 특히 부진했음</a:t>
            </a:r>
            <a:r>
              <a:rPr lang="en-US" altLang="ko-KR" dirty="0" smtClean="0">
                <a:solidFill>
                  <a:srgbClr val="000000"/>
                </a:solidFill>
              </a:rPr>
              <a:t>. 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endParaRPr lang="ko-KR" altLang="ko-KR" dirty="0">
              <a:solidFill>
                <a:srgbClr val="000000"/>
              </a:solidFill>
            </a:endParaRPr>
          </a:p>
        </p:txBody>
      </p:sp>
      <p:pic>
        <p:nvPicPr>
          <p:cNvPr id="3665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014538"/>
            <a:ext cx="43434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65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1" y="4181475"/>
            <a:ext cx="42957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직선 연결선 2"/>
          <p:cNvCxnSpPr/>
          <p:nvPr/>
        </p:nvCxnSpPr>
        <p:spPr bwMode="auto">
          <a:xfrm>
            <a:off x="4867275" y="4286250"/>
            <a:ext cx="0" cy="447675"/>
          </a:xfrm>
          <a:prstGeom prst="line">
            <a:avLst/>
          </a:prstGeom>
          <a:solidFill>
            <a:srgbClr val="FFFFFF"/>
          </a:solidFill>
          <a:ln w="127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6" name="직사각형 5"/>
          <p:cNvSpPr/>
          <p:nvPr/>
        </p:nvSpPr>
        <p:spPr>
          <a:xfrm>
            <a:off x="551228" y="2096215"/>
            <a:ext cx="83227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(10</a:t>
            </a:r>
            <a:r>
              <a:rPr lang="ko-KR" altLang="en-US" dirty="0" smtClean="0">
                <a:latin typeface="Arial" charset="0"/>
                <a:cs typeface="Arial Unicode MS" pitchFamily="50" charset="-127"/>
              </a:rPr>
              <a:t>억 달러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)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85218" y="4386976"/>
            <a:ext cx="83227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(10</a:t>
            </a:r>
            <a:r>
              <a:rPr lang="ko-KR" altLang="en-US" dirty="0" smtClean="0">
                <a:latin typeface="Arial" charset="0"/>
                <a:cs typeface="Arial Unicode MS" pitchFamily="50" charset="-127"/>
              </a:rPr>
              <a:t>억 달러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)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464017" y="225742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25</a:t>
            </a:r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460453" y="246697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20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60453" y="2648664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1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5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459253" y="2837735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10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64014" y="3027520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 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 5</a:t>
            </a:r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459253" y="320706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  0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464017" y="448627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25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460453" y="469582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20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460453" y="4877514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1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5</a:t>
            </a:r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459253" y="5066585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10</a:t>
            </a:r>
            <a:endParaRPr lang="ko-KR" altLang="en-US" dirty="0"/>
          </a:p>
        </p:txBody>
      </p:sp>
      <p:sp>
        <p:nvSpPr>
          <p:cNvPr id="24" name="직사각형 23"/>
          <p:cNvSpPr/>
          <p:nvPr/>
        </p:nvSpPr>
        <p:spPr>
          <a:xfrm>
            <a:off x="464014" y="5256370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 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 5</a:t>
            </a:r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459253" y="5435916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  0</a:t>
            </a:r>
            <a:endParaRPr lang="ko-KR" altLang="en-US" dirty="0"/>
          </a:p>
        </p:txBody>
      </p:sp>
      <p:sp>
        <p:nvSpPr>
          <p:cNvPr id="26" name="직사각형 25"/>
          <p:cNvSpPr/>
          <p:nvPr/>
        </p:nvSpPr>
        <p:spPr>
          <a:xfrm>
            <a:off x="2075228" y="2361486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독일</a:t>
            </a:r>
            <a:endParaRPr lang="ko-KR" altLang="en-US" dirty="0"/>
          </a:p>
        </p:txBody>
      </p:sp>
      <p:sp>
        <p:nvSpPr>
          <p:cNvPr id="27" name="직사각형 26"/>
          <p:cNvSpPr/>
          <p:nvPr/>
        </p:nvSpPr>
        <p:spPr>
          <a:xfrm>
            <a:off x="1465628" y="2675811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일본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1894253" y="4609386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독일</a:t>
            </a:r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1618028" y="4942761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일본</a:t>
            </a:r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3815306" y="2115265"/>
            <a:ext cx="12900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비즈니스  서비스 에서 큰 격차</a:t>
            </a:r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2229126" y="4476752"/>
            <a:ext cx="19618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일본의 도소매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, </a:t>
            </a:r>
            <a:r>
              <a:rPr lang="ko-KR" altLang="en-US" dirty="0" smtClean="0">
                <a:latin typeface="Arial" charset="0"/>
                <a:cs typeface="Arial Unicode MS" pitchFamily="50" charset="-127"/>
              </a:rPr>
              <a:t>운수 등은 수출액 대비 부가가치 수출 큼</a:t>
            </a:r>
            <a:endParaRPr lang="ko-KR" altLang="en-US" dirty="0"/>
          </a:p>
        </p:txBody>
      </p:sp>
      <p:sp>
        <p:nvSpPr>
          <p:cNvPr id="32" name="직사각형 31"/>
          <p:cNvSpPr/>
          <p:nvPr/>
        </p:nvSpPr>
        <p:spPr>
          <a:xfrm>
            <a:off x="4061036" y="4248865"/>
            <a:ext cx="9062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비즈니스  </a:t>
            </a:r>
            <a:endParaRPr lang="en-US" altLang="ko-KR" dirty="0" smtClean="0">
              <a:latin typeface="Arial" charset="0"/>
              <a:cs typeface="Arial Unicode MS" pitchFamily="50" charset="-127"/>
            </a:endParaRPr>
          </a:p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서비스  격차 확대</a:t>
            </a:r>
            <a:endParaRPr lang="ko-KR" altLang="en-US" dirty="0"/>
          </a:p>
        </p:txBody>
      </p:sp>
      <p:sp>
        <p:nvSpPr>
          <p:cNvPr id="33" name="직사각형 32"/>
          <p:cNvSpPr/>
          <p:nvPr/>
        </p:nvSpPr>
        <p:spPr>
          <a:xfrm>
            <a:off x="2489573" y="4865133"/>
            <a:ext cx="73289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Arial" charset="0"/>
                <a:cs typeface="Arial Unicode MS" pitchFamily="50" charset="-127"/>
              </a:rPr>
              <a:t>일본 우위</a:t>
            </a:r>
            <a:endParaRPr lang="ko-KR" altLang="en-US" dirty="0"/>
          </a:p>
        </p:txBody>
      </p:sp>
      <p:sp>
        <p:nvSpPr>
          <p:cNvPr id="34" name="직사각형 33"/>
          <p:cNvSpPr/>
          <p:nvPr/>
        </p:nvSpPr>
        <p:spPr>
          <a:xfrm>
            <a:off x="854337" y="3348752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err="1" smtClean="0">
                <a:latin typeface="Arial" charset="0"/>
                <a:cs typeface="Arial Unicode MS" pitchFamily="50" charset="-127"/>
              </a:rPr>
              <a:t>농립어업</a:t>
            </a:r>
            <a:endParaRPr lang="ko-KR" altLang="en-US" dirty="0"/>
          </a:p>
        </p:txBody>
      </p:sp>
      <p:sp>
        <p:nvSpPr>
          <p:cNvPr id="35" name="직사각형 34"/>
          <p:cNvSpPr/>
          <p:nvPr/>
        </p:nvSpPr>
        <p:spPr>
          <a:xfrm>
            <a:off x="1204246" y="3357106"/>
            <a:ext cx="220573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섬유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등</a:t>
            </a:r>
            <a:endParaRPr lang="ko-KR" altLang="en-US" dirty="0"/>
          </a:p>
        </p:txBody>
      </p:sp>
      <p:sp>
        <p:nvSpPr>
          <p:cNvPr id="36" name="직사각형 35"/>
          <p:cNvSpPr/>
          <p:nvPr/>
        </p:nvSpPr>
        <p:spPr>
          <a:xfrm>
            <a:off x="1585439" y="3358277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/>
              <a:t>목재제지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1951678" y="3343910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화학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err="1" smtClean="0"/>
              <a:t>비철</a:t>
            </a:r>
            <a:endParaRPr lang="ko-KR" altLang="en-US" dirty="0"/>
          </a:p>
        </p:txBody>
      </p:sp>
      <p:sp>
        <p:nvSpPr>
          <p:cNvPr id="38" name="직사각형 37"/>
          <p:cNvSpPr/>
          <p:nvPr/>
        </p:nvSpPr>
        <p:spPr>
          <a:xfrm>
            <a:off x="2325874" y="3338056"/>
            <a:ext cx="220573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금속</a:t>
            </a:r>
            <a:endParaRPr lang="ko-KR" altLang="en-US" dirty="0"/>
          </a:p>
        </p:txBody>
      </p:sp>
      <p:sp>
        <p:nvSpPr>
          <p:cNvPr id="39" name="직사각형 38"/>
          <p:cNvSpPr/>
          <p:nvPr/>
        </p:nvSpPr>
        <p:spPr>
          <a:xfrm>
            <a:off x="2709113" y="3338056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일반기계</a:t>
            </a:r>
            <a:endParaRPr lang="ko-KR" altLang="en-US" dirty="0"/>
          </a:p>
        </p:txBody>
      </p:sp>
      <p:sp>
        <p:nvSpPr>
          <p:cNvPr id="44" name="직사각형 43"/>
          <p:cNvSpPr/>
          <p:nvPr/>
        </p:nvSpPr>
        <p:spPr>
          <a:xfrm>
            <a:off x="3064137" y="3329702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>
                <a:latin typeface="Arial" charset="0"/>
                <a:cs typeface="Arial Unicode MS" pitchFamily="50" charset="-127"/>
              </a:rPr>
              <a:t>전기</a:t>
            </a:r>
            <a:endParaRPr lang="en-US" altLang="ko-KR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>
                <a:latin typeface="Arial" charset="0"/>
                <a:cs typeface="Arial Unicode MS" pitchFamily="50" charset="-127"/>
              </a:rPr>
              <a:t>광학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3442621" y="3338056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수송기계</a:t>
            </a:r>
            <a:endParaRPr lang="ko-KR" altLang="en-US" dirty="0"/>
          </a:p>
        </p:txBody>
      </p:sp>
      <p:sp>
        <p:nvSpPr>
          <p:cNvPr id="46" name="직사각형 45"/>
          <p:cNvSpPr/>
          <p:nvPr/>
        </p:nvSpPr>
        <p:spPr>
          <a:xfrm>
            <a:off x="3852389" y="3339227"/>
            <a:ext cx="220573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도소매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음식</a:t>
            </a:r>
            <a:endParaRPr lang="ko-KR" altLang="en-US" dirty="0"/>
          </a:p>
        </p:txBody>
      </p:sp>
      <p:sp>
        <p:nvSpPr>
          <p:cNvPr id="47" name="직사각형 46"/>
          <p:cNvSpPr/>
          <p:nvPr/>
        </p:nvSpPr>
        <p:spPr>
          <a:xfrm>
            <a:off x="4209103" y="3324860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운수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통신</a:t>
            </a:r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4590103" y="3321888"/>
            <a:ext cx="220573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사업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서비스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850505" y="5585890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err="1" smtClean="0">
                <a:latin typeface="Arial" charset="0"/>
                <a:cs typeface="Arial Unicode MS" pitchFamily="50" charset="-127"/>
              </a:rPr>
              <a:t>농립어업</a:t>
            </a:r>
            <a:endParaRPr lang="ko-KR" altLang="en-US" dirty="0"/>
          </a:p>
        </p:txBody>
      </p:sp>
      <p:sp>
        <p:nvSpPr>
          <p:cNvPr id="50" name="직사각형 49"/>
          <p:cNvSpPr/>
          <p:nvPr/>
        </p:nvSpPr>
        <p:spPr>
          <a:xfrm>
            <a:off x="1200414" y="5594244"/>
            <a:ext cx="220573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섬유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등</a:t>
            </a:r>
            <a:endParaRPr lang="ko-KR" altLang="en-US" dirty="0"/>
          </a:p>
        </p:txBody>
      </p:sp>
      <p:sp>
        <p:nvSpPr>
          <p:cNvPr id="51" name="직사각형 50"/>
          <p:cNvSpPr/>
          <p:nvPr/>
        </p:nvSpPr>
        <p:spPr>
          <a:xfrm>
            <a:off x="1581607" y="5595415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/>
              <a:t>목재제지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1947846" y="5581048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화학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err="1" smtClean="0"/>
              <a:t>비철</a:t>
            </a:r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2322042" y="5575194"/>
            <a:ext cx="220573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금속</a:t>
            </a: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2705281" y="5575194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일반기계</a:t>
            </a:r>
            <a:endParaRPr lang="ko-KR" altLang="en-US" dirty="0"/>
          </a:p>
        </p:txBody>
      </p:sp>
      <p:sp>
        <p:nvSpPr>
          <p:cNvPr id="55" name="직사각형 54"/>
          <p:cNvSpPr/>
          <p:nvPr/>
        </p:nvSpPr>
        <p:spPr>
          <a:xfrm>
            <a:off x="3060305" y="5566840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>
                <a:latin typeface="Arial" charset="0"/>
                <a:cs typeface="Arial Unicode MS" pitchFamily="50" charset="-127"/>
              </a:rPr>
              <a:t>전기</a:t>
            </a:r>
            <a:endParaRPr lang="en-US" altLang="ko-KR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>
                <a:latin typeface="Arial" charset="0"/>
                <a:cs typeface="Arial Unicode MS" pitchFamily="50" charset="-127"/>
              </a:rPr>
              <a:t>광학</a:t>
            </a:r>
            <a:endParaRPr lang="ko-KR" altLang="en-US" dirty="0"/>
          </a:p>
        </p:txBody>
      </p:sp>
      <p:sp>
        <p:nvSpPr>
          <p:cNvPr id="56" name="직사각형 55"/>
          <p:cNvSpPr/>
          <p:nvPr/>
        </p:nvSpPr>
        <p:spPr>
          <a:xfrm>
            <a:off x="3438789" y="5575194"/>
            <a:ext cx="220573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수송기계</a:t>
            </a:r>
            <a:endParaRPr lang="ko-KR" altLang="en-US" dirty="0"/>
          </a:p>
        </p:txBody>
      </p:sp>
      <p:sp>
        <p:nvSpPr>
          <p:cNvPr id="57" name="직사각형 56"/>
          <p:cNvSpPr/>
          <p:nvPr/>
        </p:nvSpPr>
        <p:spPr>
          <a:xfrm>
            <a:off x="3848557" y="5576365"/>
            <a:ext cx="220573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도소매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음식</a:t>
            </a:r>
            <a:endParaRPr lang="ko-KR" altLang="en-US" dirty="0"/>
          </a:p>
        </p:txBody>
      </p:sp>
      <p:sp>
        <p:nvSpPr>
          <p:cNvPr id="58" name="직사각형 57"/>
          <p:cNvSpPr/>
          <p:nvPr/>
        </p:nvSpPr>
        <p:spPr>
          <a:xfrm>
            <a:off x="4205271" y="5561998"/>
            <a:ext cx="22057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운수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통신</a:t>
            </a:r>
            <a:endParaRPr lang="ko-KR" altLang="en-US" dirty="0"/>
          </a:p>
        </p:txBody>
      </p:sp>
      <p:sp>
        <p:nvSpPr>
          <p:cNvPr id="59" name="직사각형 58"/>
          <p:cNvSpPr/>
          <p:nvPr/>
        </p:nvSpPr>
        <p:spPr>
          <a:xfrm>
            <a:off x="4586271" y="5559026"/>
            <a:ext cx="220573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사업</a:t>
            </a:r>
            <a:endParaRPr lang="en-US" altLang="ko-KR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dirty="0" smtClean="0"/>
              <a:t>서비스</a:t>
            </a:r>
            <a:endParaRPr lang="ko-KR" altLang="en-US" dirty="0"/>
          </a:p>
        </p:txBody>
      </p:sp>
      <p:sp>
        <p:nvSpPr>
          <p:cNvPr id="60" name="Text Box 207"/>
          <p:cNvSpPr txBox="1">
            <a:spLocks noChangeArrowheads="1"/>
          </p:cNvSpPr>
          <p:nvPr/>
        </p:nvSpPr>
        <p:spPr bwMode="auto">
          <a:xfrm>
            <a:off x="511407" y="1757611"/>
            <a:ext cx="4479693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 smtClean="0"/>
              <a:t>&lt;</a:t>
            </a:r>
            <a:r>
              <a:rPr lang="ko-KR" altLang="en-US" dirty="0" smtClean="0"/>
              <a:t>일본과 독일의 산업별 수출액</a:t>
            </a:r>
            <a:r>
              <a:rPr lang="en-US" altLang="ko-KR" dirty="0" smtClean="0"/>
              <a:t>&gt;</a:t>
            </a:r>
            <a:endParaRPr lang="en-US" altLang="ko-KR" dirty="0"/>
          </a:p>
        </p:txBody>
      </p:sp>
      <p:sp>
        <p:nvSpPr>
          <p:cNvPr id="61" name="Text Box 207"/>
          <p:cNvSpPr txBox="1">
            <a:spLocks noChangeArrowheads="1"/>
          </p:cNvSpPr>
          <p:nvPr/>
        </p:nvSpPr>
        <p:spPr bwMode="auto">
          <a:xfrm>
            <a:off x="511407" y="4036290"/>
            <a:ext cx="4479693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 smtClean="0"/>
              <a:t>&lt;</a:t>
            </a:r>
            <a:r>
              <a:rPr lang="ko-KR" altLang="en-US" dirty="0" smtClean="0"/>
              <a:t>일본과 독일의 산업별 부가가치 수출액</a:t>
            </a:r>
            <a:r>
              <a:rPr lang="en-US" altLang="ko-KR" dirty="0" smtClean="0"/>
              <a:t>&gt;</a:t>
            </a:r>
            <a:endParaRPr lang="en-US" altLang="ko-KR" dirty="0"/>
          </a:p>
        </p:txBody>
      </p:sp>
      <p:sp>
        <p:nvSpPr>
          <p:cNvPr id="62" name="Text Box 12"/>
          <p:cNvSpPr txBox="1">
            <a:spLocks noChangeArrowheads="1"/>
          </p:cNvSpPr>
          <p:nvPr/>
        </p:nvSpPr>
        <p:spPr bwMode="auto">
          <a:xfrm>
            <a:off x="446769" y="6244286"/>
            <a:ext cx="5220605" cy="411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주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부가가치 수출액은 수출에 있어서 어느 산업에서 부가가치를 창출했는지를 계산함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.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: OECD-WTO </a:t>
            </a:r>
            <a:r>
              <a:rPr kumimoji="0" lang="en-US" altLang="ko-KR" sz="1000" dirty="0" err="1" smtClean="0">
                <a:latin typeface="Arial" charset="0"/>
                <a:ea typeface="돋움체" pitchFamily="49" charset="-127"/>
              </a:rPr>
              <a:t>TiVA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에서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내각부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시산치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 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63" name="Line 13"/>
          <p:cNvSpPr>
            <a:spLocks noChangeShapeType="1"/>
          </p:cNvSpPr>
          <p:nvPr/>
        </p:nvSpPr>
        <p:spPr bwMode="auto">
          <a:xfrm>
            <a:off x="534150" y="6225236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64" name="Text Box 14"/>
          <p:cNvSpPr txBox="1">
            <a:spLocks noChangeArrowheads="1"/>
          </p:cNvSpPr>
          <p:nvPr/>
        </p:nvSpPr>
        <p:spPr bwMode="auto">
          <a:xfrm>
            <a:off x="5381623" y="4683019"/>
            <a:ext cx="3438525" cy="135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5"/>
              </a:buBlip>
            </a:pP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일본과 독일의 수출은 엔고가 극심해진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1990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중반에서 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2000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초반 이후 격차가 확대</a:t>
            </a:r>
            <a:endParaRPr lang="en-US" altLang="ko-KR" sz="12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5"/>
              </a:buBlip>
            </a:pP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일본은 사업서비스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(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마케팅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컨설팅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IT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서비스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광고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법률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회계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연구개발 등</a:t>
            </a:r>
            <a:r>
              <a:rPr lang="en-US" altLang="ko-KR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)</a:t>
            </a:r>
            <a:r>
              <a:rPr lang="ko-KR" altLang="en-US" sz="12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의 부가가치 창출이 </a:t>
            </a:r>
            <a:r>
              <a:rPr lang="ko-KR" altLang="en-US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독일과 크게 차이를 보이고 있음</a:t>
            </a:r>
            <a:r>
              <a:rPr lang="en-US" altLang="ko-KR" sz="12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. </a:t>
            </a:r>
          </a:p>
        </p:txBody>
      </p:sp>
      <p:graphicFrame>
        <p:nvGraphicFramePr>
          <p:cNvPr id="66" name="차트 6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4893800"/>
              </p:ext>
            </p:extLst>
          </p:nvPr>
        </p:nvGraphicFramePr>
        <p:xfrm>
          <a:off x="5105400" y="2134315"/>
          <a:ext cx="3619500" cy="1895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7" name="Text Box 12"/>
          <p:cNvSpPr txBox="1">
            <a:spLocks noChangeArrowheads="1"/>
          </p:cNvSpPr>
          <p:nvPr/>
        </p:nvSpPr>
        <p:spPr bwMode="auto">
          <a:xfrm>
            <a:off x="5391149" y="4117459"/>
            <a:ext cx="2876551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: 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IMF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68" name="Line 13"/>
          <p:cNvSpPr>
            <a:spLocks noChangeShapeType="1"/>
          </p:cNvSpPr>
          <p:nvPr/>
        </p:nvSpPr>
        <p:spPr bwMode="auto">
          <a:xfrm>
            <a:off x="5469004" y="4117459"/>
            <a:ext cx="13158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69" name="Text Box 207"/>
          <p:cNvSpPr txBox="1">
            <a:spLocks noChangeArrowheads="1"/>
          </p:cNvSpPr>
          <p:nvPr/>
        </p:nvSpPr>
        <p:spPr bwMode="auto">
          <a:xfrm>
            <a:off x="5248275" y="1749577"/>
            <a:ext cx="3889876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 smtClean="0"/>
              <a:t>&lt;</a:t>
            </a:r>
            <a:r>
              <a:rPr lang="ko-KR" altLang="en-US" dirty="0" smtClean="0"/>
              <a:t>일본과 독일의 수출액 격차 확대</a:t>
            </a:r>
            <a:r>
              <a:rPr lang="en-US" altLang="ko-KR" dirty="0" smtClean="0"/>
              <a:t>&gt;</a:t>
            </a:r>
            <a:endParaRPr lang="en-US" altLang="ko-KR" dirty="0"/>
          </a:p>
        </p:txBody>
      </p:sp>
      <p:sp>
        <p:nvSpPr>
          <p:cNvPr id="2" name="직사각형 1"/>
          <p:cNvSpPr/>
          <p:nvPr/>
        </p:nvSpPr>
        <p:spPr>
          <a:xfrm>
            <a:off x="7588572" y="2541030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독일</a:t>
            </a:r>
          </a:p>
        </p:txBody>
      </p:sp>
      <p:sp>
        <p:nvSpPr>
          <p:cNvPr id="70" name="직사각형 69"/>
          <p:cNvSpPr/>
          <p:nvPr/>
        </p:nvSpPr>
        <p:spPr>
          <a:xfrm>
            <a:off x="7348949" y="3414703"/>
            <a:ext cx="4411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/>
              <a:t>일본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93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4C77DF-FBB0-4E9A-8D2A-695DB1F3472A}" type="slidenum">
              <a:rPr lang="en-US" altLang="ko-KR" smtClean="0"/>
              <a:pPr/>
              <a:t>14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774148" name="Text Box 4"/>
          <p:cNvSpPr txBox="1">
            <a:spLocks noChangeArrowheads="1"/>
          </p:cNvSpPr>
          <p:nvPr/>
        </p:nvSpPr>
        <p:spPr bwMode="auto">
          <a:xfrm>
            <a:off x="179271" y="644525"/>
            <a:ext cx="861119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latinLnBrk="0"/>
            <a:r>
              <a:rPr lang="ko-KR" altLang="en-US" sz="1700" b="0" dirty="0" smtClean="0">
                <a:latin typeface="HY견고딕" pitchFamily="18" charset="-127"/>
                <a:ea typeface="HY견고딕" pitchFamily="18" charset="-127"/>
              </a:rPr>
              <a:t>일본정부의 재정확대 정책은 지출분야 및 방법의 문제</a:t>
            </a:r>
            <a:r>
              <a:rPr lang="en-US" altLang="ko-KR" sz="1700" b="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latin typeface="HY견고딕" pitchFamily="18" charset="-127"/>
                <a:ea typeface="HY견고딕" pitchFamily="18" charset="-127"/>
              </a:rPr>
              <a:t>민간의 구조혁신을 촉진하지 못한 문제 등으로 일시적 효과에 그쳤음</a:t>
            </a:r>
            <a:r>
              <a:rPr lang="en-US" altLang="ko-KR" sz="1700" b="0" dirty="0" smtClean="0">
                <a:latin typeface="HY견고딕" pitchFamily="18" charset="-127"/>
                <a:ea typeface="HY견고딕" pitchFamily="18" charset="-127"/>
              </a:rPr>
              <a:t>. </a:t>
            </a:r>
            <a:endParaRPr lang="en-US" altLang="ko-KR" sz="1700" b="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171450" y="136525"/>
            <a:ext cx="58308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0" hangingPunct="1">
              <a:defRPr sz="2000" b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en-US" altLang="ko-KR" dirty="0"/>
              <a:t>Ⅲ. </a:t>
            </a:r>
            <a:r>
              <a:rPr lang="ko-KR" altLang="en-US" dirty="0" smtClean="0"/>
              <a:t>장기불황 탈출의 어려움 </a:t>
            </a:r>
            <a:endParaRPr lang="ko-KR" altLang="en-US" dirty="0"/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0" y="1482735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재정확대 정책의 효과 부진</a:t>
            </a:r>
          </a:p>
        </p:txBody>
      </p:sp>
      <p:graphicFrame>
        <p:nvGraphicFramePr>
          <p:cNvPr id="7" name="차트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5537226"/>
              </p:ext>
            </p:extLst>
          </p:nvPr>
        </p:nvGraphicFramePr>
        <p:xfrm>
          <a:off x="423862" y="2047874"/>
          <a:ext cx="5578476" cy="389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직사각형 7"/>
          <p:cNvSpPr/>
          <p:nvPr/>
        </p:nvSpPr>
        <p:spPr>
          <a:xfrm>
            <a:off x="4572000" y="3062760"/>
            <a:ext cx="9541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실질성장률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1423273" y="2785760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정부공공수요</a:t>
            </a:r>
            <a:endParaRPr lang="ko-KR" altLang="en-US" sz="1200" dirty="0"/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1138238" y="4445000"/>
            <a:ext cx="254000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/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’92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종합경제대책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10.7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 </a:t>
            </a:r>
            <a:endParaRPr kumimoji="0" lang="ko-KR" altLang="en-US" sz="1200" b="1" dirty="0"/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1547813" y="4448175"/>
            <a:ext cx="265112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/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’94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종합경제대책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15.3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 </a:t>
            </a:r>
            <a:endParaRPr kumimoji="0" lang="ko-KR" altLang="en-US" sz="1200" b="1" dirty="0"/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1797050" y="4448175"/>
            <a:ext cx="282575" cy="192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/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‘95</a:t>
            </a:r>
          </a:p>
          <a:p>
            <a:pPr algn="ctr" defTabSz="830263" latinLnBrk="0">
              <a:lnSpc>
                <a:spcPct val="90000"/>
              </a:lnSpc>
            </a:pP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엔고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및 경제대책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21.2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</a:t>
            </a:r>
          </a:p>
          <a:p>
            <a:pPr algn="ctr" defTabSz="830263" latinLnBrk="0">
              <a:lnSpc>
                <a:spcPct val="90000"/>
              </a:lnSpc>
            </a:pPr>
            <a:endParaRPr kumimoji="0" lang="en-US" altLang="ko-KR" sz="900" b="1" dirty="0"/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2398713" y="4662488"/>
            <a:ext cx="265112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/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’98 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종합</a:t>
            </a:r>
            <a:endParaRPr kumimoji="0" lang="en-US" altLang="ko-KR" sz="1200" b="1" dirty="0" smtClean="0">
              <a:latin typeface="Arial" charset="0"/>
              <a:ea typeface="돋움체" pitchFamily="49" charset="-127"/>
            </a:endParaRPr>
          </a:p>
          <a:p>
            <a:pPr algn="ctr" defTabSz="830263" latinLnBrk="0"/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긴급</a:t>
            </a:r>
            <a:endParaRPr kumimoji="0" lang="ko-KR" altLang="en-US" sz="1200" b="1" dirty="0">
              <a:latin typeface="Arial" charset="0"/>
              <a:ea typeface="돋움체" pitchFamily="49" charset="-127"/>
            </a:endParaRPr>
          </a:p>
          <a:p>
            <a:pPr algn="ctr" defTabSz="830263" latinLnBrk="0"/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40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 </a:t>
            </a:r>
            <a:endParaRPr kumimoji="0" lang="ko-KR" altLang="en-US" sz="1200" b="1" dirty="0"/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2830513" y="4676775"/>
            <a:ext cx="265112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’00 </a:t>
            </a:r>
            <a:r>
              <a:rPr kumimoji="0" lang="ko-KR" altLang="en-US" sz="1200" b="1" dirty="0" err="1">
                <a:latin typeface="Arial" charset="0"/>
                <a:ea typeface="돋움체" pitchFamily="49" charset="-127"/>
              </a:rPr>
              <a:t>일본신생책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11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</a:t>
            </a:r>
          </a:p>
          <a:p>
            <a:pPr algn="ctr" defTabSz="830263" latinLnBrk="0"/>
            <a:endParaRPr kumimoji="0" lang="en-US" altLang="ko-KR" sz="1200" b="1" dirty="0"/>
          </a:p>
        </p:txBody>
      </p:sp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3243263" y="4476750"/>
            <a:ext cx="265112" cy="2119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’02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개혁 </a:t>
            </a:r>
            <a:r>
              <a:rPr kumimoji="0" lang="ko-KR" altLang="en-US" sz="1200" b="1" dirty="0" err="1" smtClean="0">
                <a:latin typeface="Arial" charset="0"/>
                <a:ea typeface="돋움체" pitchFamily="49" charset="-127"/>
              </a:rPr>
              <a:t>가속화프로그램</a:t>
            </a:r>
            <a:endParaRPr kumimoji="0" lang="ko-KR" altLang="en-US" sz="1200" b="1" dirty="0">
              <a:latin typeface="Arial" charset="0"/>
              <a:ea typeface="돋움체" pitchFamily="49" charset="-127"/>
            </a:endParaRPr>
          </a:p>
          <a:p>
            <a:pPr algn="ctr" defTabSz="830263" latinLnBrk="0">
              <a:lnSpc>
                <a:spcPct val="90000"/>
              </a:lnSpc>
            </a:pP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14.8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</a:t>
            </a:r>
            <a:endParaRPr kumimoji="0" lang="ko-KR" altLang="en-US" sz="1200" b="1" dirty="0"/>
          </a:p>
        </p:txBody>
      </p: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4475163" y="4659313"/>
            <a:ext cx="265112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’08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안심 및 생활대책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38.6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조엔 </a:t>
            </a:r>
            <a:endParaRPr kumimoji="0" lang="ko-KR" altLang="en-US" sz="700" b="1" dirty="0"/>
          </a:p>
        </p:txBody>
      </p: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4700588" y="4657725"/>
            <a:ext cx="265112" cy="162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’09 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위기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긴급대책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81.2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조엔</a:t>
            </a:r>
            <a:endParaRPr kumimoji="0" lang="ko-KR" altLang="en-US" sz="700" b="1" dirty="0"/>
          </a:p>
        </p:txBody>
      </p:sp>
      <p:sp>
        <p:nvSpPr>
          <p:cNvPr id="20" name="Rectangle 31"/>
          <p:cNvSpPr>
            <a:spLocks noChangeArrowheads="1"/>
          </p:cNvSpPr>
          <p:nvPr/>
        </p:nvSpPr>
        <p:spPr bwMode="auto">
          <a:xfrm>
            <a:off x="4954588" y="4657725"/>
            <a:ext cx="265112" cy="162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>
                <a:latin typeface="Arial" charset="0"/>
                <a:ea typeface="돋움체" pitchFamily="49" charset="-127"/>
              </a:rPr>
              <a:t>’10 </a:t>
            </a:r>
            <a:r>
              <a:rPr kumimoji="0" lang="ko-KR" altLang="en-US" sz="1200" b="1" dirty="0">
                <a:latin typeface="Arial" charset="0"/>
                <a:ea typeface="돋움체" pitchFamily="49" charset="-127"/>
              </a:rPr>
              <a:t>엔고대응책 등  </a:t>
            </a:r>
            <a:r>
              <a:rPr kumimoji="0" lang="en-US" altLang="ko-KR" sz="900" b="1" dirty="0">
                <a:latin typeface="Arial" charset="0"/>
                <a:ea typeface="돋움체" pitchFamily="49" charset="-127"/>
              </a:rPr>
              <a:t>30.9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조엔</a:t>
            </a:r>
            <a:endParaRPr kumimoji="0" lang="ko-KR" altLang="en-US" sz="700" b="1" dirty="0"/>
          </a:p>
        </p:txBody>
      </p:sp>
      <p:sp>
        <p:nvSpPr>
          <p:cNvPr id="21" name="Rectangle 31"/>
          <p:cNvSpPr>
            <a:spLocks noChangeArrowheads="1"/>
          </p:cNvSpPr>
          <p:nvPr/>
        </p:nvSpPr>
        <p:spPr bwMode="auto">
          <a:xfrm>
            <a:off x="5307013" y="4667250"/>
            <a:ext cx="2651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 smtClean="0">
                <a:latin typeface="Arial" charset="0"/>
                <a:ea typeface="돋움체" pitchFamily="49" charset="-127"/>
              </a:rPr>
              <a:t>’12 </a:t>
            </a:r>
            <a:r>
              <a:rPr kumimoji="0" lang="ko-KR" altLang="en-US" sz="1200" b="1" dirty="0" err="1" smtClean="0">
                <a:latin typeface="Arial" charset="0"/>
                <a:ea typeface="돋움체" pitchFamily="49" charset="-127"/>
              </a:rPr>
              <a:t>아베집권</a:t>
            </a:r>
            <a:endParaRPr kumimoji="0" lang="ko-KR" altLang="en-US" sz="700" b="1" dirty="0"/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6002338" y="2421094"/>
            <a:ext cx="2874962" cy="3944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일본정부는 장기불황 초기부터 대규모 재정확대 정책을 추진했으나 일시적 효과에 그쳤음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.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민간수요가 회복되지 않아 정부수요의 승수효과 부진 </a:t>
            </a:r>
            <a:endParaRPr lang="en-US" altLang="ko-KR" sz="13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재정지출 방법의 문제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장기불황 초기의 기존 공공 사업의 비효율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2000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후반의 복지지출 확대의 효과 부진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(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콘크리트에서 사람으로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),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최근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아베노믹스는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</a:t>
            </a:r>
            <a:r>
              <a:rPr lang="ko-KR" altLang="en-US" sz="1300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셩장촉진형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인프라에 초점 </a:t>
            </a:r>
            <a:endParaRPr lang="en-US" altLang="ko-KR" sz="13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민간수요 활성화 불일치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민간시장의 경직성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비효율이 있을 때 재정정책의 효과가 발생한다는 사고는 결국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, 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민간시장이 구조적으로 변해야 할 때 민간의 구조혁신을 방해하는 측면 존재  </a:t>
            </a:r>
            <a:endParaRPr lang="en-US" altLang="ko-KR" sz="1300" b="1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auto">
          <a:xfrm>
            <a:off x="5554663" y="4667250"/>
            <a:ext cx="265112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830263" latinLnBrk="0">
              <a:lnSpc>
                <a:spcPct val="90000"/>
              </a:lnSpc>
            </a:pPr>
            <a:r>
              <a:rPr kumimoji="0" lang="en-US" altLang="ko-KR" sz="1200" b="1" dirty="0" smtClean="0">
                <a:latin typeface="Arial" charset="0"/>
                <a:ea typeface="돋움체" pitchFamily="49" charset="-127"/>
              </a:rPr>
              <a:t>’13 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경제대책 </a:t>
            </a:r>
            <a:r>
              <a:rPr kumimoji="0" lang="en-US" altLang="ko-KR" sz="900" b="1" dirty="0" smtClean="0">
                <a:latin typeface="Arial" charset="0"/>
                <a:ea typeface="돋움체" pitchFamily="49" charset="-127"/>
              </a:rPr>
              <a:t>10</a:t>
            </a:r>
            <a:r>
              <a:rPr kumimoji="0" lang="ko-KR" altLang="en-US" sz="1200" b="1" dirty="0" smtClean="0">
                <a:latin typeface="Arial" charset="0"/>
                <a:ea typeface="돋움체" pitchFamily="49" charset="-127"/>
              </a:rPr>
              <a:t>조엔</a:t>
            </a:r>
            <a:endParaRPr kumimoji="0" lang="ko-KR" altLang="en-US" sz="700" b="1" dirty="0"/>
          </a:p>
        </p:txBody>
      </p:sp>
    </p:spTree>
    <p:extLst>
      <p:ext uri="{BB962C8B-B14F-4D97-AF65-F5344CB8AC3E}">
        <p14:creationId xmlns:p14="http://schemas.microsoft.com/office/powerpoint/2010/main" val="208468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4C77DF-FBB0-4E9A-8D2A-695DB1F3472A}" type="slidenum">
              <a:rPr lang="en-US" altLang="ko-KR" smtClean="0">
                <a:solidFill>
                  <a:srgbClr val="000000"/>
                </a:solidFill>
              </a:rPr>
              <a:pPr/>
              <a:t>15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74148" name="Text Box 4"/>
          <p:cNvSpPr txBox="1">
            <a:spLocks noChangeArrowheads="1"/>
          </p:cNvSpPr>
          <p:nvPr/>
        </p:nvSpPr>
        <p:spPr bwMode="auto">
          <a:xfrm>
            <a:off x="179271" y="644525"/>
            <a:ext cx="861119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latinLnBrk="0"/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금융당국이 장기불황이라는 일본경제의 패러다임을 인지하는 데에 시간 낭비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새로운 금융환경에 맞게 금융정책의 실효성 제고가 어려운 과제였음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endParaRPr lang="en-US" altLang="ko-KR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0" y="1454160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금융정책의 실기 및 금융완화 정책의 파급 부진 </a:t>
            </a:r>
          </a:p>
        </p:txBody>
      </p:sp>
      <p:graphicFrame>
        <p:nvGraphicFramePr>
          <p:cNvPr id="6" name="차트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4891588"/>
              </p:ext>
            </p:extLst>
          </p:nvPr>
        </p:nvGraphicFramePr>
        <p:xfrm>
          <a:off x="552450" y="2128838"/>
          <a:ext cx="5343525" cy="3976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직사각형 6"/>
          <p:cNvSpPr/>
          <p:nvPr/>
        </p:nvSpPr>
        <p:spPr>
          <a:xfrm>
            <a:off x="3299698" y="3162638"/>
            <a:ext cx="13051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solidFill>
                  <a:srgbClr val="C00000"/>
                </a:solidFill>
              </a:rPr>
              <a:t>본원통화 증가율</a:t>
            </a:r>
            <a:endParaRPr lang="ko-KR" altLang="en-US" sz="1200" dirty="0">
              <a:solidFill>
                <a:srgbClr val="C0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75707" y="501984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solidFill>
                  <a:schemeClr val="accent2"/>
                </a:solidFill>
              </a:rPr>
              <a:t>기준금리</a:t>
            </a:r>
            <a:endParaRPr lang="ko-KR" altLang="en-US" sz="1200" dirty="0">
              <a:solidFill>
                <a:schemeClr val="accent2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 bwMode="auto">
          <a:xfrm flipV="1">
            <a:off x="1775816" y="4762500"/>
            <a:ext cx="167284" cy="257344"/>
          </a:xfrm>
          <a:prstGeom prst="straightConnector1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1" name="직사각형 10"/>
          <p:cNvSpPr/>
          <p:nvPr/>
        </p:nvSpPr>
        <p:spPr>
          <a:xfrm>
            <a:off x="4051818" y="4086563"/>
            <a:ext cx="9011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/>
              <a:t>총통화증가율</a:t>
            </a:r>
            <a:endParaRPr lang="ko-KR" altLang="en-US" sz="1200" dirty="0"/>
          </a:p>
        </p:txBody>
      </p:sp>
      <p:cxnSp>
        <p:nvCxnSpPr>
          <p:cNvPr id="9" name="직선 화살표 연결선 8"/>
          <p:cNvCxnSpPr/>
          <p:nvPr/>
        </p:nvCxnSpPr>
        <p:spPr bwMode="auto">
          <a:xfrm>
            <a:off x="4502409" y="4519653"/>
            <a:ext cx="102454" cy="214272"/>
          </a:xfrm>
          <a:prstGeom prst="straightConnector1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743700" y="6117637"/>
            <a:ext cx="2247397" cy="24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일본은헹</a:t>
            </a:r>
            <a:r>
              <a:rPr kumimoji="0" lang="en-US" altLang="ko-KR" sz="1000" dirty="0" smtClean="0">
                <a:latin typeface="Arial" charset="0"/>
                <a:ea typeface="돋움체" pitchFamily="49" charset="-127"/>
              </a:rPr>
              <a:t> </a:t>
            </a: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831080" y="6108112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6002338" y="2918667"/>
            <a:ext cx="2874962" cy="30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912" tIns="41457" rIns="82912" bIns="41457" anchor="b">
            <a:spAutoFit/>
          </a:bodyPr>
          <a:lstStyle>
            <a:lvl1pPr marL="165100" indent="-1651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143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30263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244600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658938" defTabSz="830263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1161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5733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0305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487738" defTabSz="830263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자산 버블 붕괴기에 무리하게 금리 인상을 단행한 후 일본은행은 경기후퇴에도 불구하고 금리 인하가 지연됨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. </a:t>
            </a: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일본은행의 금융완화가 경기상황에 비해 항상 부족하고 늦어져 결국 </a:t>
            </a:r>
            <a:r>
              <a:rPr lang="en-US" altLang="ko-KR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1990</a:t>
            </a:r>
            <a:r>
              <a:rPr lang="ko-KR" altLang="en-US" sz="1300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후반 이후 디플레이션 발생 </a:t>
            </a:r>
            <a:endParaRPr lang="en-US" altLang="ko-KR" sz="1300" dirty="0" smtClean="0">
              <a:latin typeface="Arial" charset="0"/>
              <a:ea typeface="돋움체" pitchFamily="49" charset="-127"/>
              <a:cs typeface="Arial Unicode MS" pitchFamily="50" charset="-127"/>
            </a:endParaRPr>
          </a:p>
          <a:p>
            <a:pPr latinLnBrk="0">
              <a:lnSpc>
                <a:spcPct val="110000"/>
              </a:lnSpc>
              <a:spcBef>
                <a:spcPct val="30000"/>
              </a:spcBef>
              <a:buFontTx/>
              <a:buBlip>
                <a:blip r:embed="rId3"/>
              </a:buBlip>
            </a:pP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디플레이션 대처 위해 제로 금리 도입하고 </a:t>
            </a:r>
            <a:r>
              <a:rPr lang="ko-KR" altLang="en-US" sz="1300" b="1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양적금융완화에도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나섰으나 </a:t>
            </a: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2000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년대 중반에 제로 금리와 </a:t>
            </a:r>
            <a:r>
              <a:rPr lang="ko-KR" altLang="en-US" sz="1300" b="1" dirty="0" err="1" smtClean="0">
                <a:latin typeface="Arial" charset="0"/>
                <a:ea typeface="돋움체" pitchFamily="49" charset="-127"/>
                <a:cs typeface="Arial Unicode MS" pitchFamily="50" charset="-127"/>
              </a:rPr>
              <a:t>양적완화를</a:t>
            </a:r>
            <a:r>
              <a:rPr lang="ko-KR" altLang="en-US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 일시 중단하는 실수 범함</a:t>
            </a:r>
            <a:r>
              <a:rPr lang="en-US" altLang="ko-KR" sz="1300" b="1" dirty="0" smtClean="0">
                <a:latin typeface="Arial" charset="0"/>
                <a:ea typeface="돋움체" pitchFamily="49" charset="-127"/>
                <a:cs typeface="Arial Unicode MS" pitchFamily="50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8514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4C77DF-FBB0-4E9A-8D2A-695DB1F3472A}" type="slidenum">
              <a:rPr lang="en-US" altLang="ko-KR" smtClean="0">
                <a:solidFill>
                  <a:srgbClr val="000000"/>
                </a:solidFill>
              </a:rPr>
              <a:pPr/>
              <a:t>16</a:t>
            </a:fld>
            <a:r>
              <a:rPr lang="en-US" altLang="ko-KR" dirty="0" smtClean="0">
                <a:solidFill>
                  <a:srgbClr val="000000"/>
                </a:solidFill>
              </a:rPr>
              <a:t>/17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774148" name="Text Box 4"/>
          <p:cNvSpPr txBox="1">
            <a:spLocks noChangeArrowheads="1"/>
          </p:cNvSpPr>
          <p:nvPr/>
        </p:nvSpPr>
        <p:spPr bwMode="auto">
          <a:xfrm>
            <a:off x="179271" y="644525"/>
            <a:ext cx="879068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415925" indent="-130175"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latinLnBrk="1"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latinLnBrk="0"/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일본정부는 </a:t>
            </a:r>
            <a:r>
              <a:rPr lang="ko-KR" altLang="en-US" sz="1700" b="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아베노믹스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이전에도 성장전략을 모색해 왔음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…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강조되어 온 이노베이션이 크게 성공하지 못했던 이유로서 지식자산의 기술 편중</a:t>
            </a:r>
            <a:r>
              <a:rPr lang="en-US" altLang="ko-KR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700" b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마케팅 및 기획 능력 미약이 존재  </a:t>
            </a:r>
            <a:endParaRPr lang="en-US" altLang="ko-KR" sz="1700" b="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0" y="1454160"/>
            <a:ext cx="9144000" cy="35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defRPr kumimoji="0" sz="1700" b="0" u="sng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성장전략의 어려움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877307"/>
              </p:ext>
            </p:extLst>
          </p:nvPr>
        </p:nvGraphicFramePr>
        <p:xfrm>
          <a:off x="460838" y="2209800"/>
          <a:ext cx="4339761" cy="3742686"/>
        </p:xfrm>
        <a:graphic>
          <a:graphicData uri="http://schemas.openxmlformats.org/drawingml/2006/table">
            <a:tbl>
              <a:tblPr/>
              <a:tblGrid>
                <a:gridCol w="986937"/>
                <a:gridCol w="3352824"/>
              </a:tblGrid>
              <a:tr h="72390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2006.6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코이즈미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총리</a:t>
                      </a:r>
                    </a:p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신경제성장전략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4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이노베이션을 중심으로 하는 아시아와 일본의 성장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선순환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지역의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이노베이션과 수요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선순환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 </a:t>
                      </a:r>
                    </a:p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’04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~'15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평균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2.2%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성장 목표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2007.4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아베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총리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성장력 가속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4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생산성 향상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중소기업 생산성 향상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인재육성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서비스 혁신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규제완화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5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년 동안에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1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인당 시간당 생산성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50%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향상 </a:t>
                      </a:r>
                    </a:p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　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536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2008.6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후쿠다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총리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경제성장전략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4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인구감소 사회 대응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젊은층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여성 고령자 등 전원 참여 경제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FTA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가속화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건강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및 의료 산업 육성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향후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10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년 정도 실질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2%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이상의 경제성장 </a:t>
                      </a:r>
                    </a:p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　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82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2009.4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아소 총리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미래개척전략 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4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저탄소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혁명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태양광발전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에코카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등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),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건강장수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개호 인재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의료 분야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신기술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), Cool Japan,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관광 입국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2020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년도에 실질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GDP 120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조엔 증가</a:t>
                      </a:r>
                    </a:p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　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9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2009.9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하토야마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총리</a:t>
                      </a:r>
                    </a:p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신성장전략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alpha val="4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2020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년까지 환경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건강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관광에서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100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조엔 이상의 신규수요 창조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수요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측면에서의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성장전략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환경 에너지 건강 아시아 관광 지역 활성화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등에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주력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, 2020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년까지 명목성장률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3%,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실질성장률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2%  </a:t>
                      </a:r>
                    </a:p>
                  </a:txBody>
                  <a:tcPr marL="1607" marR="1607" marT="1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6761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506" y="2381250"/>
            <a:ext cx="3509963" cy="246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5170853" y="2182655"/>
            <a:ext cx="40267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>
                <a:latin typeface="Arial" charset="0"/>
                <a:cs typeface="Arial Unicode MS" pitchFamily="50" charset="-127"/>
              </a:rPr>
              <a:t>(%)</a:t>
            </a:r>
            <a:endParaRPr lang="ko-KR" altLang="en-US" sz="1100" dirty="0"/>
          </a:p>
        </p:txBody>
      </p:sp>
      <p:sp>
        <p:nvSpPr>
          <p:cNvPr id="9" name="직사각형 8"/>
          <p:cNvSpPr/>
          <p:nvPr/>
        </p:nvSpPr>
        <p:spPr>
          <a:xfrm>
            <a:off x="5007442" y="2343866"/>
            <a:ext cx="3962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100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5070553" y="2791541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80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5473962" y="4787742"/>
            <a:ext cx="220573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일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본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5080078" y="3248741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6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0</a:t>
            </a:r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5089603" y="3724991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Arial" charset="0"/>
                <a:cs typeface="Arial Unicode MS" pitchFamily="50" charset="-127"/>
              </a:rPr>
              <a:t>4</a:t>
            </a:r>
            <a:r>
              <a:rPr lang="en-US" altLang="ko-KR" dirty="0" smtClean="0">
                <a:latin typeface="Arial" charset="0"/>
                <a:cs typeface="Arial Unicode MS" pitchFamily="50" charset="-127"/>
              </a:rPr>
              <a:t>0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5099128" y="4182191"/>
            <a:ext cx="3257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Arial" charset="0"/>
                <a:cs typeface="Arial Unicode MS" pitchFamily="50" charset="-127"/>
              </a:rPr>
              <a:t>20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959737" y="2683809"/>
            <a:ext cx="1488813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경제적 경쟁능력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5713585" y="3684678"/>
            <a:ext cx="1488813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혁신적 자산</a:t>
            </a:r>
            <a:endParaRPr lang="ko-KR" altLang="en-US" sz="1200" dirty="0"/>
          </a:p>
        </p:txBody>
      </p:sp>
      <p:sp>
        <p:nvSpPr>
          <p:cNvPr id="22" name="직사각형 21"/>
          <p:cNvSpPr/>
          <p:nvPr/>
        </p:nvSpPr>
        <p:spPr>
          <a:xfrm>
            <a:off x="5694535" y="4418103"/>
            <a:ext cx="1488813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정보화 자산</a:t>
            </a:r>
            <a:endParaRPr lang="ko-KR" altLang="en-US" sz="1200" dirty="0"/>
          </a:p>
        </p:txBody>
      </p:sp>
      <p:sp>
        <p:nvSpPr>
          <p:cNvPr id="23" name="직사각형 22"/>
          <p:cNvSpPr/>
          <p:nvPr/>
        </p:nvSpPr>
        <p:spPr>
          <a:xfrm>
            <a:off x="5897075" y="4787395"/>
            <a:ext cx="220573" cy="351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en-US" altLang="ko-KR" sz="1200" dirty="0" smtClean="0"/>
              <a:t>EU</a:t>
            </a:r>
            <a:endParaRPr lang="ko-KR" altLang="en-US" sz="1200" dirty="0"/>
          </a:p>
        </p:txBody>
      </p:sp>
      <p:sp>
        <p:nvSpPr>
          <p:cNvPr id="24" name="직사각형 23"/>
          <p:cNvSpPr/>
          <p:nvPr/>
        </p:nvSpPr>
        <p:spPr>
          <a:xfrm>
            <a:off x="6312162" y="4797267"/>
            <a:ext cx="220573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북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유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err="1" smtClean="0">
                <a:latin typeface="Arial" charset="0"/>
                <a:cs typeface="Arial Unicode MS" pitchFamily="50" charset="-127"/>
              </a:rPr>
              <a:t>럽</a:t>
            </a:r>
            <a:endParaRPr lang="ko-KR" altLang="en-US" sz="1200" dirty="0"/>
          </a:p>
        </p:txBody>
      </p:sp>
      <p:sp>
        <p:nvSpPr>
          <p:cNvPr id="25" name="직사각형 24"/>
          <p:cNvSpPr/>
          <p:nvPr/>
        </p:nvSpPr>
        <p:spPr>
          <a:xfrm>
            <a:off x="6735275" y="4796920"/>
            <a:ext cx="220573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영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국</a:t>
            </a:r>
            <a:endParaRPr lang="ko-KR" altLang="en-US" sz="1200" dirty="0"/>
          </a:p>
        </p:txBody>
      </p:sp>
      <p:sp>
        <p:nvSpPr>
          <p:cNvPr id="26" name="직사각형 25"/>
          <p:cNvSpPr/>
          <p:nvPr/>
        </p:nvSpPr>
        <p:spPr>
          <a:xfrm>
            <a:off x="7154140" y="4792103"/>
            <a:ext cx="220573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대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err="1">
                <a:latin typeface="Arial" charset="0"/>
                <a:cs typeface="Arial Unicode MS" pitchFamily="50" charset="-127"/>
              </a:rPr>
              <a:t>륙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유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err="1"/>
              <a:t>럽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7577253" y="4791756"/>
            <a:ext cx="220573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지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중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해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/>
              <a:t>국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7992340" y="4801628"/>
            <a:ext cx="220573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미</a:t>
            </a:r>
            <a:endParaRPr lang="en-US" altLang="ko-KR" sz="1200" dirty="0" smtClean="0">
              <a:latin typeface="Arial" charset="0"/>
              <a:cs typeface="Arial Unicode MS" pitchFamily="50" charset="-127"/>
            </a:endParaRPr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>
                <a:latin typeface="Arial" charset="0"/>
                <a:cs typeface="Arial Unicode MS" pitchFamily="50" charset="-127"/>
              </a:rPr>
              <a:t>국</a:t>
            </a:r>
            <a:endParaRPr lang="ko-KR" altLang="en-US" sz="1200" dirty="0"/>
          </a:p>
        </p:txBody>
      </p:sp>
      <p:sp>
        <p:nvSpPr>
          <p:cNvPr id="29" name="직사각형 28"/>
          <p:cNvSpPr/>
          <p:nvPr/>
        </p:nvSpPr>
        <p:spPr>
          <a:xfrm>
            <a:off x="8415453" y="4801281"/>
            <a:ext cx="220573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호</a:t>
            </a:r>
            <a:endParaRPr lang="en-US" altLang="ko-KR" sz="1200" dirty="0" smtClean="0"/>
          </a:p>
          <a:p>
            <a:pPr algn="ctr">
              <a:lnSpc>
                <a:spcPts val="1000"/>
              </a:lnSpc>
              <a:spcBef>
                <a:spcPts val="100"/>
              </a:spcBef>
              <a:spcAft>
                <a:spcPts val="100"/>
              </a:spcAft>
            </a:pPr>
            <a:r>
              <a:rPr lang="ko-KR" altLang="en-US" sz="1200" dirty="0" smtClean="0"/>
              <a:t>주</a:t>
            </a:r>
            <a:endParaRPr lang="ko-KR" altLang="en-US" sz="1200" dirty="0"/>
          </a:p>
        </p:txBody>
      </p:sp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5080078" y="1929682"/>
            <a:ext cx="3889876" cy="303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765" tIns="43385" rIns="86765" bIns="43385">
            <a:spAutoFit/>
          </a:bodyPr>
          <a:lstStyle>
            <a:defPPr>
              <a:defRPr lang="ko-KR"/>
            </a:defPPr>
            <a:lvl1pPr algn="ctr" defTabSz="866775" eaLnBrk="1" latinLnBrk="1" hangingPunct="1">
              <a:defRPr sz="1400" b="0" u="none">
                <a:solidFill>
                  <a:srgbClr val="000066"/>
                </a:solidFill>
                <a:latin typeface="Arial" charset="0"/>
                <a:ea typeface="HY견고딕" pitchFamily="18" charset="-127"/>
              </a:defRPr>
            </a:lvl1pPr>
            <a:lvl2pPr marL="434975" defTabSz="866775">
              <a:defRPr>
                <a:latin typeface="굴림" charset="-127"/>
                <a:ea typeface="굴림" charset="-127"/>
              </a:defRPr>
            </a:lvl2pPr>
            <a:lvl3pPr marL="866775" defTabSz="866775">
              <a:defRPr>
                <a:latin typeface="굴림" charset="-127"/>
                <a:ea typeface="굴림" charset="-127"/>
              </a:defRPr>
            </a:lvl3pPr>
            <a:lvl4pPr marL="1303338" defTabSz="866775">
              <a:defRPr>
                <a:latin typeface="굴림" charset="-127"/>
                <a:ea typeface="굴림" charset="-127"/>
              </a:defRPr>
            </a:lvl4pPr>
            <a:lvl5pPr marL="1738313" defTabSz="866775">
              <a:defRPr>
                <a:latin typeface="굴림" charset="-127"/>
                <a:ea typeface="굴림" charset="-127"/>
              </a:defRPr>
            </a:lvl5pPr>
            <a:lvl6pPr marL="21955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6pPr>
            <a:lvl7pPr marL="26527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7pPr>
            <a:lvl8pPr marL="31099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8pPr>
            <a:lvl9pPr marL="3567113" defTabSz="866775" fontAlgn="base">
              <a:spcBef>
                <a:spcPct val="0"/>
              </a:spcBef>
              <a:spcAft>
                <a:spcPct val="0"/>
              </a:spcAft>
              <a:defRPr>
                <a:latin typeface="굴림" charset="-127"/>
                <a:ea typeface="굴림" charset="-127"/>
              </a:defRPr>
            </a:lvl9pPr>
          </a:lstStyle>
          <a:p>
            <a:r>
              <a:rPr lang="en-US" altLang="ko-KR" dirty="0" smtClean="0"/>
              <a:t>&lt;</a:t>
            </a:r>
            <a:r>
              <a:rPr lang="ko-KR" altLang="en-US" dirty="0" smtClean="0"/>
              <a:t>무형자산 투자 구성비</a:t>
            </a:r>
            <a:r>
              <a:rPr lang="en-US" altLang="ko-KR" dirty="0" smtClean="0"/>
              <a:t>&gt;</a:t>
            </a:r>
            <a:endParaRPr lang="en-US" altLang="ko-KR" dirty="0"/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5080078" y="5588700"/>
            <a:ext cx="3889875" cy="74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7262" tIns="43631" rIns="87262" bIns="43631">
            <a:spAutoFit/>
          </a:bodyPr>
          <a:lstStyle>
            <a:lvl1pPr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436563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873125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309688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1746250" defTabSz="873125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2034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6606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1178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575050" defTabSz="873125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latinLnBrk="0">
              <a:spcBef>
                <a:spcPct val="10000"/>
              </a:spcBef>
              <a:buNone/>
            </a:pP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주 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경제적 경쟁능력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(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브랜드 자산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마케팅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기업 </a:t>
            </a:r>
            <a:r>
              <a:rPr kumimoji="0" lang="ko-KR" altLang="en-US" dirty="0" err="1" smtClean="0">
                <a:latin typeface="Arial" charset="0"/>
                <a:ea typeface="돋움체" pitchFamily="49" charset="-127"/>
              </a:rPr>
              <a:t>인적자본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 등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)</a:t>
            </a:r>
          </a:p>
          <a:p>
            <a:pPr latinLnBrk="0">
              <a:spcBef>
                <a:spcPct val="10000"/>
              </a:spcBef>
              <a:buNone/>
            </a:pPr>
            <a:r>
              <a:rPr kumimoji="0" lang="en-US" altLang="ko-KR" dirty="0">
                <a:latin typeface="Arial" charset="0"/>
                <a:ea typeface="돋움체" pitchFamily="49" charset="-127"/>
              </a:rPr>
              <a:t> 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     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혁신적 자산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(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연구개발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자원개발권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err="1" smtClean="0">
                <a:latin typeface="Arial" charset="0"/>
                <a:ea typeface="돋움체" pitchFamily="49" charset="-127"/>
              </a:rPr>
              <a:t>지적재산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디자인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설계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)</a:t>
            </a:r>
          </a:p>
          <a:p>
            <a:pPr latinLnBrk="0">
              <a:spcBef>
                <a:spcPct val="10000"/>
              </a:spcBef>
              <a:buNone/>
            </a:pPr>
            <a:r>
              <a:rPr kumimoji="0" lang="en-US" altLang="ko-KR" dirty="0">
                <a:latin typeface="Arial" charset="0"/>
                <a:ea typeface="돋움체" pitchFamily="49" charset="-127"/>
              </a:rPr>
              <a:t> 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     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정보화 자산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(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소프트웨어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, </a:t>
            </a:r>
            <a:r>
              <a:rPr kumimoji="0" lang="ko-KR" altLang="en-US" dirty="0" smtClean="0">
                <a:latin typeface="Arial" charset="0"/>
                <a:ea typeface="돋움체" pitchFamily="49" charset="-127"/>
              </a:rPr>
              <a:t>데이터베이스</a:t>
            </a:r>
            <a:r>
              <a:rPr kumimoji="0" lang="en-US" altLang="ko-KR" dirty="0" smtClean="0">
                <a:latin typeface="Arial" charset="0"/>
                <a:ea typeface="돋움체" pitchFamily="49" charset="-127"/>
              </a:rPr>
              <a:t>)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  <a:p>
            <a:pPr latinLnBrk="0">
              <a:spcBef>
                <a:spcPct val="10000"/>
              </a:spcBef>
              <a:buNone/>
            </a:pP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자료 </a:t>
            </a:r>
            <a:r>
              <a:rPr kumimoji="0" lang="en-US" altLang="ko-KR" sz="1000" dirty="0">
                <a:latin typeface="Arial" charset="0"/>
                <a:ea typeface="돋움체" pitchFamily="49" charset="-127"/>
              </a:rPr>
              <a:t>: </a:t>
            </a:r>
            <a:r>
              <a:rPr kumimoji="0" lang="ko-KR" altLang="en-US" sz="1000" dirty="0" smtClean="0">
                <a:latin typeface="Arial" charset="0"/>
                <a:ea typeface="돋움체" pitchFamily="49" charset="-127"/>
              </a:rPr>
              <a:t>일본 </a:t>
            </a:r>
            <a:r>
              <a:rPr kumimoji="0" lang="ko-KR" altLang="en-US" sz="1000" dirty="0" err="1" smtClean="0">
                <a:latin typeface="Arial" charset="0"/>
                <a:ea typeface="돋움체" pitchFamily="49" charset="-127"/>
              </a:rPr>
              <a:t>내각부</a:t>
            </a:r>
            <a:endParaRPr kumimoji="0" lang="en-US" altLang="ko-KR" sz="1000" dirty="0" smtClean="0">
              <a:latin typeface="Arial" charset="0"/>
              <a:ea typeface="돋움체" pitchFamily="49" charset="-127"/>
            </a:endParaRPr>
          </a:p>
        </p:txBody>
      </p:sp>
      <p:sp>
        <p:nvSpPr>
          <p:cNvPr id="32" name="Line 13"/>
          <p:cNvSpPr>
            <a:spLocks noChangeShapeType="1"/>
          </p:cNvSpPr>
          <p:nvPr/>
        </p:nvSpPr>
        <p:spPr bwMode="auto">
          <a:xfrm>
            <a:off x="5185256" y="5586350"/>
            <a:ext cx="1531937" cy="0"/>
          </a:xfrm>
          <a:prstGeom prst="line">
            <a:avLst/>
          </a:prstGeom>
          <a:noFill/>
          <a:ln w="6350">
            <a:solidFill>
              <a:srgbClr val="99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lnSpc>
                <a:spcPct val="105000"/>
              </a:lnSpc>
              <a:spcBef>
                <a:spcPct val="20000"/>
              </a:spcBef>
              <a:buFontTx/>
              <a:buChar char="•"/>
            </a:pPr>
            <a:endParaRPr lang="ko-KR" altLang="en-US" sz="1200">
              <a:solidFill>
                <a:srgbClr val="000000"/>
              </a:solidFill>
              <a:latin typeface="Arial" charset="0"/>
              <a:ea typeface="Arial Unicode MS" pitchFamily="50" charset="-127"/>
              <a:cs typeface="Arial Unicode MS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980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230778" y="1074576"/>
            <a:ext cx="3201987" cy="1069975"/>
          </a:xfrm>
          <a:prstGeom prst="roundRect">
            <a:avLst>
              <a:gd name="adj" fmla="val 4745"/>
            </a:avLst>
          </a:prstGeom>
          <a:solidFill>
            <a:srgbClr val="3B749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bg2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9" name="AutoShape 22"/>
          <p:cNvSpPr>
            <a:spLocks noChangeArrowheads="1"/>
          </p:cNvSpPr>
          <p:nvPr/>
        </p:nvSpPr>
        <p:spPr bwMode="auto">
          <a:xfrm>
            <a:off x="230778" y="2441413"/>
            <a:ext cx="3201987" cy="1069975"/>
          </a:xfrm>
          <a:prstGeom prst="roundRect">
            <a:avLst>
              <a:gd name="adj" fmla="val 4745"/>
            </a:avLst>
          </a:prstGeom>
          <a:solidFill>
            <a:srgbClr val="9088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bg2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" name="AutoShape 23"/>
          <p:cNvSpPr>
            <a:spLocks noChangeArrowheads="1"/>
          </p:cNvSpPr>
          <p:nvPr/>
        </p:nvSpPr>
        <p:spPr bwMode="auto">
          <a:xfrm>
            <a:off x="230778" y="3798726"/>
            <a:ext cx="3201987" cy="1068387"/>
          </a:xfrm>
          <a:prstGeom prst="roundRect">
            <a:avLst>
              <a:gd name="adj" fmla="val 4745"/>
            </a:avLst>
          </a:prstGeom>
          <a:solidFill>
            <a:srgbClr val="7F92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bg2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1" name="AutoShape 24"/>
          <p:cNvSpPr>
            <a:spLocks noChangeArrowheads="1"/>
          </p:cNvSpPr>
          <p:nvPr/>
        </p:nvSpPr>
        <p:spPr bwMode="auto">
          <a:xfrm>
            <a:off x="230778" y="5132226"/>
            <a:ext cx="3201987" cy="1069975"/>
          </a:xfrm>
          <a:prstGeom prst="roundRect">
            <a:avLst>
              <a:gd name="adj" fmla="val 4745"/>
            </a:avLst>
          </a:prstGeom>
          <a:solidFill>
            <a:srgbClr val="5E86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bg2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4121740" y="5092538"/>
            <a:ext cx="4810125" cy="1150938"/>
          </a:xfrm>
          <a:prstGeom prst="roundRect">
            <a:avLst>
              <a:gd name="adj" fmla="val 4435"/>
            </a:avLst>
          </a:prstGeom>
          <a:solidFill>
            <a:schemeClr val="bg1"/>
          </a:solidFill>
          <a:ln>
            <a:noFill/>
          </a:ln>
          <a:effectLst>
            <a:prstShdw prst="shdw17" dist="35921" dir="2700000">
              <a:schemeClr val="tx2"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19050" algn="ctr">
                <a:solidFill>
                  <a:srgbClr val="4D4D4D"/>
                </a:solidFill>
                <a:round/>
                <a:headEnd/>
                <a:tailEnd/>
              </a14:hiddenLine>
            </a:ext>
          </a:extLst>
        </p:spPr>
        <p:txBody>
          <a:bodyPr rIns="36000" anchor="ctr"/>
          <a:lstStyle/>
          <a:p>
            <a:pPr>
              <a:lnSpc>
                <a:spcPct val="12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Local Advantage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없이 글로벌 경쟁우위 확보가 어려운 시대로 변화하고 있으며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우리기업이 국내 홈 </a:t>
            </a:r>
            <a:r>
              <a:rPr kumimoji="0" lang="ko-KR" altLang="en-US" sz="1400" b="0" dirty="0" err="1" smtClean="0">
                <a:solidFill>
                  <a:srgbClr val="000066"/>
                </a:solidFill>
                <a:ea typeface="HY헤드라인M" pitchFamily="18" charset="-127"/>
              </a:rPr>
              <a:t>그랜드를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  지식창조 거점으로 육성하도록 유도하며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생산성을 제고하는 노력이 중요 </a:t>
            </a:r>
            <a:endParaRPr kumimoji="0" lang="en-US" altLang="ko-KR" sz="1400" b="0" dirty="0">
              <a:solidFill>
                <a:srgbClr val="000066"/>
              </a:solidFill>
              <a:ea typeface="HY헤드라인M" pitchFamily="18" charset="-127"/>
            </a:endParaRPr>
          </a:p>
        </p:txBody>
      </p:sp>
      <p:sp>
        <p:nvSpPr>
          <p:cNvPr id="23" name="AutoShape 2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33953" y="5163976"/>
            <a:ext cx="3190875" cy="1008062"/>
          </a:xfrm>
          <a:prstGeom prst="roundRect">
            <a:avLst>
              <a:gd name="adj" fmla="val 4435"/>
            </a:avLst>
          </a:prstGeom>
          <a:noFill/>
          <a:ln>
            <a:noFill/>
          </a:ln>
          <a:effectLst>
            <a:outerShdw dist="1796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buClr>
                <a:schemeClr val="tx1"/>
              </a:buClr>
              <a:buNone/>
            </a:pPr>
            <a:r>
              <a:rPr kumimoji="0" lang="ko-KR" altLang="en-US" sz="1700" b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지역경제 활성화</a:t>
            </a:r>
            <a:endParaRPr kumimoji="0" lang="ko-KR" altLang="en-US" sz="17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4" name="AutoShape 27"/>
          <p:cNvSpPr>
            <a:spLocks noChangeArrowheads="1"/>
          </p:cNvSpPr>
          <p:nvPr/>
        </p:nvSpPr>
        <p:spPr bwMode="gray">
          <a:xfrm>
            <a:off x="235540" y="3828888"/>
            <a:ext cx="3189288" cy="1008063"/>
          </a:xfrm>
          <a:prstGeom prst="roundRect">
            <a:avLst>
              <a:gd name="adj" fmla="val 4435"/>
            </a:avLst>
          </a:prstGeom>
          <a:noFill/>
          <a:ln>
            <a:noFill/>
          </a:ln>
          <a:effectLst>
            <a:outerShdw dist="1796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buClr>
                <a:schemeClr val="tx1"/>
              </a:buClr>
              <a:buNone/>
            </a:pPr>
            <a:r>
              <a:rPr kumimoji="0" lang="ko-KR" altLang="en-US" sz="1700" b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이노베이션 뒷받침 하는 지식 인프라 강화</a:t>
            </a:r>
            <a:endParaRPr kumimoji="0" lang="ko-KR" altLang="en-US" sz="17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5" name="AutoShape 28"/>
          <p:cNvSpPr>
            <a:spLocks noChangeArrowheads="1"/>
          </p:cNvSpPr>
          <p:nvPr/>
        </p:nvSpPr>
        <p:spPr bwMode="gray">
          <a:xfrm>
            <a:off x="235540" y="2471576"/>
            <a:ext cx="3189288" cy="1008062"/>
          </a:xfrm>
          <a:prstGeom prst="roundRect">
            <a:avLst>
              <a:gd name="adj" fmla="val 4435"/>
            </a:avLst>
          </a:prstGeom>
          <a:noFill/>
          <a:ln>
            <a:noFill/>
          </a:ln>
          <a:effectLst>
            <a:outerShdw dist="1796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 eaLnBrk="1" hangingPunct="1">
              <a:spcBef>
                <a:spcPct val="20000"/>
              </a:spcBef>
              <a:buClr>
                <a:schemeClr val="tx1"/>
              </a:buClr>
              <a:buNone/>
            </a:pPr>
            <a:r>
              <a:rPr kumimoji="0" lang="ko-KR" altLang="en-US" sz="1700" b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기대 형성과 공급구조의 혁신 </a:t>
            </a:r>
            <a:endParaRPr kumimoji="0" lang="ko-KR" altLang="en-US" sz="17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6" name="AutoShape 29"/>
          <p:cNvSpPr>
            <a:spLocks noChangeArrowheads="1"/>
          </p:cNvSpPr>
          <p:nvPr/>
        </p:nvSpPr>
        <p:spPr bwMode="gray">
          <a:xfrm>
            <a:off x="235540" y="1104738"/>
            <a:ext cx="3189288" cy="1008063"/>
          </a:xfrm>
          <a:prstGeom prst="roundRect">
            <a:avLst>
              <a:gd name="adj" fmla="val 4435"/>
            </a:avLst>
          </a:prstGeom>
          <a:noFill/>
          <a:ln>
            <a:noFill/>
          </a:ln>
          <a:effectLst>
            <a:outerShdw dist="1796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54000" rIns="54000" anchor="ctr"/>
          <a:lstStyle/>
          <a:p>
            <a:pPr algn="ctr">
              <a:buClr>
                <a:schemeClr val="tx1"/>
              </a:buClr>
              <a:buNone/>
            </a:pPr>
            <a:r>
              <a:rPr kumimoji="0" lang="ko-KR" altLang="en-US" sz="1700" b="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패러다임 변화 선행 대처</a:t>
            </a:r>
            <a:endParaRPr kumimoji="0" lang="ko-KR" altLang="en-US" sz="17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>
            <a:off x="3689940" y="1033301"/>
            <a:ext cx="219075" cy="1150937"/>
          </a:xfrm>
          <a:custGeom>
            <a:avLst/>
            <a:gdLst>
              <a:gd name="T0" fmla="*/ 0 w 168"/>
              <a:gd name="T1" fmla="*/ 0 h 1962"/>
              <a:gd name="T2" fmla="*/ 0 w 168"/>
              <a:gd name="T3" fmla="*/ 1150937 h 1962"/>
              <a:gd name="T4" fmla="*/ 219075 w 168"/>
              <a:gd name="T5" fmla="*/ 580748 h 1962"/>
              <a:gd name="T6" fmla="*/ 0 w 168"/>
              <a:gd name="T7" fmla="*/ 0 h 19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" h="1962">
                <a:moveTo>
                  <a:pt x="0" y="0"/>
                </a:moveTo>
                <a:lnTo>
                  <a:pt x="0" y="1962"/>
                </a:lnTo>
                <a:lnTo>
                  <a:pt x="168" y="99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494C6D">
                  <a:alpha val="0"/>
                </a:srgbClr>
              </a:gs>
              <a:gs pos="100000">
                <a:srgbClr val="494C6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28" name="AutoShape 31"/>
          <p:cNvSpPr>
            <a:spLocks noChangeArrowheads="1"/>
          </p:cNvSpPr>
          <p:nvPr/>
        </p:nvSpPr>
        <p:spPr bwMode="auto">
          <a:xfrm>
            <a:off x="4094092" y="1033300"/>
            <a:ext cx="4810125" cy="1150940"/>
          </a:xfrm>
          <a:prstGeom prst="roundRect">
            <a:avLst>
              <a:gd name="adj" fmla="val 4435"/>
            </a:avLst>
          </a:prstGeom>
          <a:solidFill>
            <a:schemeClr val="bg1"/>
          </a:solidFill>
          <a:ln>
            <a:noFill/>
          </a:ln>
          <a:effectLst>
            <a:prstShdw prst="shdw17" dist="35921" dir="2700000">
              <a:schemeClr val="tx2"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19050" algn="ctr">
                <a:solidFill>
                  <a:srgbClr val="4D4D4D"/>
                </a:solidFill>
                <a:round/>
                <a:headEnd/>
                <a:tailEnd/>
              </a14:hiddenLine>
            </a:ext>
          </a:extLst>
        </p:spPr>
        <p:txBody>
          <a:bodyPr rIns="36000" anchor="ctr"/>
          <a:lstStyle/>
          <a:p>
            <a:pPr>
              <a:lnSpc>
                <a:spcPct val="12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일본의 장기불황 초기에는 </a:t>
            </a:r>
            <a:r>
              <a:rPr kumimoji="0" lang="ko-KR" altLang="en-US" sz="1400" b="0" dirty="0" err="1" smtClean="0">
                <a:solidFill>
                  <a:srgbClr val="000066"/>
                </a:solidFill>
                <a:ea typeface="HY헤드라인M" pitchFamily="18" charset="-127"/>
              </a:rPr>
              <a:t>트렌드의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 변화에 대한 인지가 늦어져 기존 대처방식으로 경기대책을 거듭해 효과를 거두지 못했으며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패러다임의 변화에 맞는 새로운 정책 틀이나 상식의 혁신이 필요함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. </a:t>
            </a:r>
            <a:endParaRPr kumimoji="0" lang="ko-KR" altLang="en-US" sz="1400" b="0" dirty="0">
              <a:solidFill>
                <a:srgbClr val="000066"/>
              </a:solidFill>
              <a:ea typeface="HY헤드라인M" pitchFamily="18" charset="-127"/>
            </a:endParaRPr>
          </a:p>
        </p:txBody>
      </p:sp>
      <p:sp>
        <p:nvSpPr>
          <p:cNvPr id="29" name="AutoShape 32"/>
          <p:cNvSpPr>
            <a:spLocks noChangeArrowheads="1"/>
          </p:cNvSpPr>
          <p:nvPr/>
        </p:nvSpPr>
        <p:spPr bwMode="auto">
          <a:xfrm>
            <a:off x="4100597" y="2400138"/>
            <a:ext cx="4811712" cy="1150938"/>
          </a:xfrm>
          <a:prstGeom prst="roundRect">
            <a:avLst>
              <a:gd name="adj" fmla="val 4435"/>
            </a:avLst>
          </a:prstGeom>
          <a:solidFill>
            <a:schemeClr val="bg1"/>
          </a:solidFill>
          <a:ln>
            <a:noFill/>
          </a:ln>
          <a:effectLst>
            <a:prstShdw prst="shdw17" dist="35921" dir="2700000">
              <a:schemeClr val="tx2"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19050" algn="ctr">
                <a:solidFill>
                  <a:srgbClr val="4D4D4D"/>
                </a:solidFill>
                <a:round/>
                <a:headEnd/>
                <a:tailEnd/>
              </a14:hiddenLine>
            </a:ext>
          </a:extLst>
        </p:spPr>
        <p:txBody>
          <a:bodyPr rIns="36000" anchor="ctr"/>
          <a:lstStyle/>
          <a:p>
            <a:pPr>
              <a:lnSpc>
                <a:spcPct val="12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단기적인 수요 진작이 일시적 효과에 그치기 쉬웠지만 성장 기대를 유지하는 것이 중요했으며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다만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수요 진작은 민간경제의 공급 구조 개선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구조조정을 촉진하는 방향으로 이루어지지 않으면 부작용이 확대될 수 있음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.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 </a:t>
            </a:r>
            <a:endParaRPr kumimoji="0" lang="en-US" altLang="ko-KR" sz="1400" b="0" dirty="0">
              <a:solidFill>
                <a:srgbClr val="000066"/>
              </a:solidFill>
              <a:ea typeface="HY헤드라인M" pitchFamily="18" charset="-127"/>
            </a:endParaRPr>
          </a:p>
        </p:txBody>
      </p:sp>
      <p:sp>
        <p:nvSpPr>
          <p:cNvPr id="30" name="AutoShape 33"/>
          <p:cNvSpPr>
            <a:spLocks noChangeArrowheads="1"/>
          </p:cNvSpPr>
          <p:nvPr/>
        </p:nvSpPr>
        <p:spPr bwMode="auto">
          <a:xfrm>
            <a:off x="4134440" y="3757450"/>
            <a:ext cx="4787900" cy="1150940"/>
          </a:xfrm>
          <a:prstGeom prst="roundRect">
            <a:avLst>
              <a:gd name="adj" fmla="val 4435"/>
            </a:avLst>
          </a:prstGeom>
          <a:solidFill>
            <a:schemeClr val="bg1"/>
          </a:solidFill>
          <a:ln>
            <a:noFill/>
          </a:ln>
          <a:effectLst>
            <a:prstShdw prst="shdw17" dist="35921" dir="2700000">
              <a:schemeClr val="tx2"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19050" algn="ctr">
                <a:solidFill>
                  <a:srgbClr val="4D4D4D"/>
                </a:solidFill>
                <a:round/>
                <a:headEnd/>
                <a:tailEnd/>
              </a14:hiddenLine>
            </a:ext>
          </a:extLst>
        </p:spPr>
        <p:txBody>
          <a:bodyPr rIns="36000" anchor="ctr"/>
          <a:lstStyle/>
          <a:p>
            <a:pPr>
              <a:lnSpc>
                <a:spcPct val="12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이노베이션을 위해서는 창조적 파괴가 필요하며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자본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노동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기술의 역동적인 흐름을 지속적으로 고도화시키는 노력이 필요하며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국가전체적 차원에서 연구 및 기술 인프라와 함께 기획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마케팅</a:t>
            </a:r>
            <a:r>
              <a:rPr kumimoji="0" lang="en-US" altLang="ko-KR" sz="1400" b="0" dirty="0" smtClean="0">
                <a:solidFill>
                  <a:srgbClr val="000066"/>
                </a:solidFill>
                <a:ea typeface="HY헤드라인M" pitchFamily="18" charset="-127"/>
              </a:rPr>
              <a:t>, </a:t>
            </a:r>
            <a:r>
              <a:rPr kumimoji="0" lang="ko-KR" altLang="en-US" sz="1400" b="0" dirty="0" smtClean="0">
                <a:solidFill>
                  <a:srgbClr val="000066"/>
                </a:solidFill>
                <a:ea typeface="HY헤드라인M" pitchFamily="18" charset="-127"/>
              </a:rPr>
              <a:t>컨설팅 역량 제고 필요 </a:t>
            </a:r>
            <a:endParaRPr kumimoji="0" lang="ko-KR" altLang="en-US" sz="1400" b="0" dirty="0">
              <a:solidFill>
                <a:srgbClr val="000066"/>
              </a:solidFill>
              <a:ea typeface="HY헤드라인M" pitchFamily="18" charset="-127"/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auto">
          <a:xfrm>
            <a:off x="3689940" y="2400138"/>
            <a:ext cx="219075" cy="1150938"/>
          </a:xfrm>
          <a:custGeom>
            <a:avLst/>
            <a:gdLst>
              <a:gd name="T0" fmla="*/ 0 w 168"/>
              <a:gd name="T1" fmla="*/ 0 h 1962"/>
              <a:gd name="T2" fmla="*/ 0 w 168"/>
              <a:gd name="T3" fmla="*/ 1150938 h 1962"/>
              <a:gd name="T4" fmla="*/ 219075 w 168"/>
              <a:gd name="T5" fmla="*/ 580749 h 1962"/>
              <a:gd name="T6" fmla="*/ 0 w 168"/>
              <a:gd name="T7" fmla="*/ 0 h 19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" h="1962">
                <a:moveTo>
                  <a:pt x="0" y="0"/>
                </a:moveTo>
                <a:lnTo>
                  <a:pt x="0" y="1962"/>
                </a:lnTo>
                <a:lnTo>
                  <a:pt x="168" y="99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494C6D">
                  <a:alpha val="0"/>
                </a:srgbClr>
              </a:gs>
              <a:gs pos="100000">
                <a:srgbClr val="494C6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>
            <a:off x="3696290" y="3757451"/>
            <a:ext cx="219075" cy="1150937"/>
          </a:xfrm>
          <a:custGeom>
            <a:avLst/>
            <a:gdLst>
              <a:gd name="T0" fmla="*/ 0 w 168"/>
              <a:gd name="T1" fmla="*/ 0 h 1962"/>
              <a:gd name="T2" fmla="*/ 0 w 168"/>
              <a:gd name="T3" fmla="*/ 1150937 h 1962"/>
              <a:gd name="T4" fmla="*/ 219075 w 168"/>
              <a:gd name="T5" fmla="*/ 580748 h 1962"/>
              <a:gd name="T6" fmla="*/ 0 w 168"/>
              <a:gd name="T7" fmla="*/ 0 h 19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" h="1962">
                <a:moveTo>
                  <a:pt x="0" y="0"/>
                </a:moveTo>
                <a:lnTo>
                  <a:pt x="0" y="1962"/>
                </a:lnTo>
                <a:lnTo>
                  <a:pt x="168" y="99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494C6D">
                  <a:alpha val="0"/>
                </a:srgbClr>
              </a:gs>
              <a:gs pos="100000">
                <a:srgbClr val="494C6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3" name="Freeform 36"/>
          <p:cNvSpPr>
            <a:spLocks/>
          </p:cNvSpPr>
          <p:nvPr/>
        </p:nvSpPr>
        <p:spPr bwMode="auto">
          <a:xfrm>
            <a:off x="3689940" y="5092538"/>
            <a:ext cx="219075" cy="1150938"/>
          </a:xfrm>
          <a:custGeom>
            <a:avLst/>
            <a:gdLst>
              <a:gd name="T0" fmla="*/ 0 w 168"/>
              <a:gd name="T1" fmla="*/ 0 h 1962"/>
              <a:gd name="T2" fmla="*/ 0 w 168"/>
              <a:gd name="T3" fmla="*/ 1150938 h 1962"/>
              <a:gd name="T4" fmla="*/ 219075 w 168"/>
              <a:gd name="T5" fmla="*/ 580749 h 1962"/>
              <a:gd name="T6" fmla="*/ 0 w 168"/>
              <a:gd name="T7" fmla="*/ 0 h 196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8" h="1962">
                <a:moveTo>
                  <a:pt x="0" y="0"/>
                </a:moveTo>
                <a:lnTo>
                  <a:pt x="0" y="1962"/>
                </a:lnTo>
                <a:lnTo>
                  <a:pt x="168" y="990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494C6D">
                  <a:alpha val="0"/>
                </a:srgbClr>
              </a:gs>
              <a:gs pos="100000">
                <a:srgbClr val="494C6D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4" name="슬라이드 번호 개체 틀 2"/>
          <p:cNvSpPr>
            <a:spLocks noGrp="1"/>
          </p:cNvSpPr>
          <p:nvPr>
            <p:ph type="sldNum" sz="quarter" idx="11"/>
          </p:nvPr>
        </p:nvSpPr>
        <p:spPr>
          <a:xfrm>
            <a:off x="0" y="6524625"/>
            <a:ext cx="9144000" cy="333375"/>
          </a:xfrm>
        </p:spPr>
        <p:txBody>
          <a:bodyPr/>
          <a:lstStyle/>
          <a:p>
            <a:fld id="{C24C77DF-FBB0-4E9A-8D2A-695DB1F3472A}" type="slidenum">
              <a:rPr lang="en-US" altLang="ko-KR" smtClean="0"/>
              <a:pPr/>
              <a:t>17</a:t>
            </a:fld>
            <a:r>
              <a:rPr lang="en-US" altLang="ko-KR" dirty="0" smtClean="0"/>
              <a:t>/17</a:t>
            </a:r>
            <a:endParaRPr lang="en-US" altLang="ko-KR" dirty="0"/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171450" y="136525"/>
            <a:ext cx="55816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eaLnBrk="1" latinLnBrk="0" hangingPunct="1">
              <a:defRPr sz="2000" b="0">
                <a:solidFill>
                  <a:srgbClr val="8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marL="415925" indent="-130175" latinLnBrk="1">
              <a:defRPr sz="2400">
                <a:ea typeface="굴림" pitchFamily="50" charset="-127"/>
              </a:defRPr>
            </a:lvl2pPr>
            <a:lvl3pPr latinLnBrk="1">
              <a:defRPr sz="2400">
                <a:ea typeface="굴림" pitchFamily="50" charset="-127"/>
              </a:defRPr>
            </a:lvl3pPr>
            <a:lvl4pPr latinLnBrk="1">
              <a:defRPr sz="2400">
                <a:ea typeface="굴림" pitchFamily="50" charset="-127"/>
              </a:defRPr>
            </a:lvl4pPr>
            <a:lvl5pPr latinLnBrk="1">
              <a:defRPr sz="2400">
                <a:ea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ea typeface="굴림" pitchFamily="50" charset="-127"/>
              </a:defRPr>
            </a:lvl9pPr>
          </a:lstStyle>
          <a:p>
            <a:r>
              <a:rPr lang="en-US" altLang="ko-KR" dirty="0" smtClean="0"/>
              <a:t>Ⅳ. </a:t>
            </a:r>
            <a:r>
              <a:rPr lang="ko-KR" altLang="en-US" dirty="0" smtClean="0"/>
              <a:t>시사점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439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theme/theme1.xml><?xml version="1.0" encoding="utf-8"?>
<a:theme xmlns:a="http://schemas.openxmlformats.org/drawingml/2006/main" name="새 프레젠테이션">
  <a:themeElements>
    <a:clrScheme name="새 프레젠테이션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새 프레젠테이션">
      <a:majorFont>
        <a:latin typeface="Arial"/>
        <a:ea typeface="돋움체"/>
        <a:cs typeface=""/>
      </a:majorFont>
      <a:minorFont>
        <a:latin typeface="Arial"/>
        <a:ea typeface="돋움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lnDef>
  </a:objectDefaults>
  <a:extraClrSchemeLst>
    <a:extraClrScheme>
      <a:clrScheme name="새 프레젠테이션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새 프레젠테이션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새 프레젠테이션">
  <a:themeElements>
    <a:clrScheme name="새 프레젠테이션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새 프레젠테이션">
      <a:majorFont>
        <a:latin typeface="Arial"/>
        <a:ea typeface="돋움체"/>
        <a:cs typeface=""/>
      </a:majorFont>
      <a:minorFont>
        <a:latin typeface="Arial"/>
        <a:ea typeface="돋움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lnDef>
  </a:objectDefaults>
  <a:extraClrSchemeLst>
    <a:extraClrScheme>
      <a:clrScheme name="새 프레젠테이션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새 프레젠테이션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새 프레젠테이션">
  <a:themeElements>
    <a:clrScheme name="새 프레젠테이션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새 프레젠테이션">
      <a:majorFont>
        <a:latin typeface="Arial"/>
        <a:ea typeface="돋움체"/>
        <a:cs typeface=""/>
      </a:majorFont>
      <a:minorFont>
        <a:latin typeface="Arial"/>
        <a:ea typeface="돋움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lnDef>
  </a:objectDefaults>
  <a:extraClrSchemeLst>
    <a:extraClrScheme>
      <a:clrScheme name="새 프레젠테이션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새 프레젠테이션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새 프레젠테이션">
  <a:themeElements>
    <a:clrScheme name="새 프레젠테이션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새 프레젠테이션">
      <a:majorFont>
        <a:latin typeface="Arial"/>
        <a:ea typeface="돋움체"/>
        <a:cs typeface=""/>
      </a:majorFont>
      <a:minorFont>
        <a:latin typeface="Arial"/>
        <a:ea typeface="돋움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lnDef>
  </a:objectDefaults>
  <a:extraClrSchemeLst>
    <a:extraClrScheme>
      <a:clrScheme name="새 프레젠테이션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새 프레젠테이션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새 프레젠테이션">
  <a:themeElements>
    <a:clrScheme name="새 프레젠테이션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새 프레젠테이션">
      <a:majorFont>
        <a:latin typeface="Arial"/>
        <a:ea typeface="돋움체"/>
        <a:cs typeface=""/>
      </a:majorFont>
      <a:minorFont>
        <a:latin typeface="Arial"/>
        <a:ea typeface="돋움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620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체" pitchFamily="49" charset="-127"/>
          </a:defRPr>
        </a:defPPr>
      </a:lstStyle>
    </a:lnDef>
  </a:objectDefaults>
  <a:extraClrSchemeLst>
    <a:extraClrScheme>
      <a:clrScheme name="새 프레젠테이션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새 프레젠테이션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새 프레젠테이션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기본 디자인 8">
    <a:dk1>
      <a:srgbClr val="000000"/>
    </a:dk1>
    <a:lt1>
      <a:srgbClr val="FFFFFF"/>
    </a:lt1>
    <a:dk2>
      <a:srgbClr val="000000"/>
    </a:dk2>
    <a:lt2>
      <a:srgbClr val="333333"/>
    </a:lt2>
    <a:accent1>
      <a:srgbClr val="DDDDDD"/>
    </a:accent1>
    <a:accent2>
      <a:srgbClr val="808080"/>
    </a:accent2>
    <a:accent3>
      <a:srgbClr val="FFFFFF"/>
    </a:accent3>
    <a:accent4>
      <a:srgbClr val="000000"/>
    </a:accent4>
    <a:accent5>
      <a:srgbClr val="EBEBEB"/>
    </a:accent5>
    <a:accent6>
      <a:srgbClr val="737373"/>
    </a:accent6>
    <a:hlink>
      <a:srgbClr val="4D4D4D"/>
    </a:hlink>
    <a:folHlink>
      <a:srgbClr val="111111"/>
    </a:folHlink>
  </a:clrScheme>
  <a:fontScheme name="기본 디자인">
    <a:majorFont>
      <a:latin typeface="Arial"/>
      <a:ea typeface="돋움체"/>
      <a:cs typeface=""/>
    </a:majorFont>
    <a:minorFont>
      <a:latin typeface="Arial"/>
      <a:ea typeface="돋움체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33749</TotalTime>
  <Words>2595</Words>
  <Application>Microsoft Office PowerPoint</Application>
  <PresentationFormat>화면 슬라이드 쇼(4:3)</PresentationFormat>
  <Paragraphs>477</Paragraphs>
  <Slides>18</Slides>
  <Notes>13</Notes>
  <HiddenSlides>0</HiddenSlides>
  <MMClips>0</MMClips>
  <ScaleCrop>false</ScaleCrop>
  <HeadingPairs>
    <vt:vector size="6" baseType="variant">
      <vt:variant>
        <vt:lpstr>테마</vt:lpstr>
      </vt:variant>
      <vt:variant>
        <vt:i4>6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5" baseType="lpstr">
      <vt:lpstr>새 프레젠테이션</vt:lpstr>
      <vt:lpstr>디자인 사용자 지정</vt:lpstr>
      <vt:lpstr>1_새 프레젠테이션</vt:lpstr>
      <vt:lpstr>2_새 프레젠테이션</vt:lpstr>
      <vt:lpstr>3_새 프레젠테이션</vt:lpstr>
      <vt:lpstr>4_새 프레젠테이션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LG경제연구원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이지평</dc:creator>
  <cp:lastModifiedBy>sbc_user</cp:lastModifiedBy>
  <cp:revision>2913</cp:revision>
  <cp:lastPrinted>2013-11-19T05:30:55Z</cp:lastPrinted>
  <dcterms:created xsi:type="dcterms:W3CDTF">2000-03-21T03:56:59Z</dcterms:created>
  <dcterms:modified xsi:type="dcterms:W3CDTF">2014-12-08T05:27:58Z</dcterms:modified>
</cp:coreProperties>
</file>