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0"/>
  </p:notesMasterIdLst>
  <p:sldIdLst>
    <p:sldId id="256" r:id="rId2"/>
    <p:sldId id="263" r:id="rId3"/>
    <p:sldId id="261" r:id="rId4"/>
    <p:sldId id="265" r:id="rId5"/>
    <p:sldId id="279" r:id="rId6"/>
    <p:sldId id="280" r:id="rId7"/>
    <p:sldId id="305" r:id="rId8"/>
    <p:sldId id="281" r:id="rId9"/>
    <p:sldId id="293" r:id="rId10"/>
    <p:sldId id="294" r:id="rId11"/>
    <p:sldId id="295" r:id="rId12"/>
    <p:sldId id="296" r:id="rId13"/>
    <p:sldId id="304" r:id="rId14"/>
    <p:sldId id="297" r:id="rId15"/>
    <p:sldId id="298" r:id="rId16"/>
    <p:sldId id="299" r:id="rId17"/>
    <p:sldId id="302" r:id="rId18"/>
    <p:sldId id="300" r:id="rId19"/>
    <p:sldId id="301" r:id="rId20"/>
    <p:sldId id="303" r:id="rId21"/>
    <p:sldId id="285" r:id="rId22"/>
    <p:sldId id="288" r:id="rId23"/>
    <p:sldId id="289" r:id="rId24"/>
    <p:sldId id="290" r:id="rId25"/>
    <p:sldId id="275" r:id="rId26"/>
    <p:sldId id="276" r:id="rId27"/>
    <p:sldId id="267" r:id="rId28"/>
    <p:sldId id="287" r:id="rId29"/>
  </p:sldIdLst>
  <p:sldSz cx="9144000" cy="6858000" type="screen4x3"/>
  <p:notesSz cx="6794500" cy="9918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4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90" autoAdjust="0"/>
    <p:restoredTop sz="94665" autoAdjust="0"/>
  </p:normalViewPr>
  <p:slideViewPr>
    <p:cSldViewPr>
      <p:cViewPr varScale="1">
        <p:scale>
          <a:sx n="108" d="100"/>
          <a:sy n="108" d="100"/>
        </p:scale>
        <p:origin x="30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44" y="-90"/>
      </p:cViewPr>
      <p:guideLst>
        <p:guide orient="horz" pos="3124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097A6B-3707-4CE4-B626-895811663C5C}" type="datetimeFigureOut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6D354-2C0C-4280-9700-1E03747EF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82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36D354-2C0C-4280-9700-1E03747EF59C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4203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36D354-2C0C-4280-9700-1E03747EF59C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7029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 algn="ctr">
              <a:defRPr sz="5400" b="1" cap="all" baseline="0"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7544" y="390864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244E-A51C-486F-ACE6-81916BA7E222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 b="1">
                <a:latin typeface="나눔고딕" pitchFamily="50" charset="-127"/>
                <a:ea typeface="나눔고딕" pitchFamily="50" charset="-127"/>
              </a:defRPr>
            </a:lvl1pPr>
            <a:lvl2pPr marL="457200" indent="-182880">
              <a:buFont typeface="Wingdings" pitchFamily="2" charset="2"/>
              <a:buChar char="Ø"/>
              <a:defRPr sz="2400" b="0">
                <a:latin typeface="나눔고딕" pitchFamily="50" charset="-127"/>
                <a:ea typeface="나눔고딕" pitchFamily="50" charset="-127"/>
              </a:defRPr>
            </a:lvl2pPr>
            <a:lvl3pPr>
              <a:defRPr b="0">
                <a:latin typeface="나눔고딕" pitchFamily="50" charset="-127"/>
                <a:ea typeface="나눔고딕" pitchFamily="50" charset="-127"/>
              </a:defRPr>
            </a:lvl3pPr>
            <a:lvl4pPr>
              <a:defRPr b="0">
                <a:latin typeface="나눔고딕" pitchFamily="50" charset="-127"/>
                <a:ea typeface="나눔고딕" pitchFamily="50" charset="-127"/>
              </a:defRPr>
            </a:lvl4pPr>
            <a:lvl5pPr>
              <a:defRPr b="0">
                <a:latin typeface="나눔고딕" pitchFamily="50" charset="-127"/>
                <a:ea typeface="나눔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94031-9022-48DC-8DB3-C02FDC464ACA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6634" y="18288"/>
            <a:ext cx="1066800" cy="329184"/>
          </a:xfrm>
        </p:spPr>
        <p:txBody>
          <a:bodyPr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fld id="{BC07AD51-16C3-42F2-BE63-ABD55AB00A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89BC-3864-4CD5-AD9E-5E0706706D2A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0B4FE-044D-4ACF-97A0-068C46A2FF20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C6CF-90BA-4C97-8BAA-2D7111C2D1C1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HY울릉도M" pitchFamily="18" charset="-127"/>
                <a:ea typeface="HY울릉도M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9033-1751-4CB5-A2DC-7025C4BDAFB9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2F09D-B0C3-42A5-9AA6-FC9535F8F4FE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D7646-A6BC-45BB-BAE4-AB1A5C0E3213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ABD9F-8463-45E0-9328-0B991F8E4DD2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7BB0-D483-4D1F-A525-E135EC938772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1DAD-E9C5-455D-B1C2-E847F8448337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40DB901-1DAA-42FC-A412-3B5EE8936D32}" type="datetime1">
              <a:rPr lang="ko-KR" altLang="en-US" smtClean="0"/>
              <a:t>2014-12-05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C07AD51-16C3-42F2-BE63-ABD55AB00AC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1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1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1094879"/>
            <a:ext cx="8496944" cy="1974081"/>
          </a:xfrm>
        </p:spPr>
        <p:txBody>
          <a:bodyPr>
            <a:noAutofit/>
          </a:bodyPr>
          <a:lstStyle/>
          <a:p>
            <a:r>
              <a:rPr lang="ko-KR" altLang="en-US" sz="4000" dirty="0" smtClean="0"/>
              <a:t>경제혁신 </a:t>
            </a:r>
            <a:r>
              <a:rPr lang="en-US" altLang="ko-KR" sz="4000" dirty="0" smtClean="0"/>
              <a:t>3</a:t>
            </a:r>
            <a:r>
              <a:rPr lang="ko-KR" altLang="en-US" sz="4000" dirty="0" smtClean="0"/>
              <a:t>개년 계획의 성공추진</a:t>
            </a:r>
            <a:r>
              <a:rPr lang="en-US" altLang="ko-KR" sz="4000" dirty="0"/>
              <a:t> </a:t>
            </a:r>
            <a:r>
              <a:rPr lang="ko-KR" altLang="en-US" sz="4000" dirty="0" smtClean="0"/>
              <a:t>방향</a:t>
            </a:r>
            <a:r>
              <a:rPr lang="en-US" altLang="ko-KR" sz="4000" dirty="0" smtClean="0"/>
              <a:t>: </a:t>
            </a:r>
            <a:r>
              <a:rPr lang="ko-KR" altLang="en-US" sz="3600" dirty="0" smtClean="0"/>
              <a:t>통화 </a:t>
            </a:r>
            <a:r>
              <a:rPr lang="ko-KR" altLang="en-US" sz="3600" dirty="0" smtClean="0">
                <a:latin typeface="Arial"/>
                <a:cs typeface="Arial"/>
              </a:rPr>
              <a:t>· </a:t>
            </a:r>
            <a:r>
              <a:rPr lang="ko-KR" altLang="en-US" sz="3600" dirty="0" smtClean="0"/>
              <a:t>금융</a:t>
            </a:r>
            <a:r>
              <a:rPr lang="ko-KR" altLang="en-US" sz="3600" dirty="0" smtClean="0">
                <a:latin typeface="Arial"/>
                <a:cs typeface="Arial"/>
              </a:rPr>
              <a:t> </a:t>
            </a:r>
            <a:r>
              <a:rPr lang="ko-KR" altLang="en-US" sz="3600" dirty="0">
                <a:latin typeface="Arial"/>
                <a:cs typeface="Arial"/>
              </a:rPr>
              <a:t>·</a:t>
            </a:r>
            <a:r>
              <a:rPr lang="en-US" altLang="ko-KR" sz="3600" dirty="0" smtClean="0">
                <a:latin typeface="Arial"/>
                <a:cs typeface="Arial"/>
              </a:rPr>
              <a:t> </a:t>
            </a:r>
            <a:r>
              <a:rPr lang="ko-KR" altLang="en-US" sz="3600" dirty="0" smtClean="0"/>
              <a:t>외환 부문 제도 개혁</a:t>
            </a: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267544" y="4700736"/>
            <a:ext cx="6400800" cy="1752600"/>
          </a:xfrm>
        </p:spPr>
        <p:txBody>
          <a:bodyPr>
            <a:normAutofit/>
          </a:bodyPr>
          <a:lstStyle/>
          <a:p>
            <a:r>
              <a:rPr lang="ko-KR" altLang="en-US" sz="2800" b="1" dirty="0" smtClean="0"/>
              <a:t>김 인 철</a:t>
            </a:r>
            <a:endParaRPr lang="en-US" altLang="ko-KR" sz="2800" b="1" dirty="0" smtClean="0"/>
          </a:p>
          <a:p>
            <a:r>
              <a:rPr lang="ko-KR" altLang="en-US" sz="2800" b="1" dirty="0" smtClean="0"/>
              <a:t>성균관대 명예교수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2014. 12. 9</a:t>
            </a:r>
            <a:endParaRPr lang="ko-KR" altLang="en-US" sz="2800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383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차</a:t>
            </a:r>
            <a:r>
              <a:rPr lang="ko-KR" altLang="en-US" dirty="0"/>
              <a:t>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71500" indent="-571500">
              <a:lnSpc>
                <a:spcPct val="150000"/>
              </a:lnSpc>
              <a:buFont typeface="+mj-lt"/>
              <a:buAutoNum type="romanUcPeriod"/>
            </a:pPr>
            <a:r>
              <a:rPr lang="ko-KR" altLang="en-US" dirty="0" smtClean="0"/>
              <a:t>경제활성화의 장애물</a:t>
            </a:r>
            <a:endParaRPr lang="en-US" altLang="ko-KR" dirty="0"/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ko-KR" altLang="en-US" dirty="0" smtClean="0"/>
              <a:t>통화 </a:t>
            </a:r>
            <a:r>
              <a:rPr lang="en-US" altLang="ko-KR" dirty="0" smtClean="0"/>
              <a:t>· </a:t>
            </a:r>
            <a:r>
              <a:rPr lang="ko-KR" altLang="en-US" dirty="0" smtClean="0"/>
              <a:t>금융</a:t>
            </a:r>
            <a:r>
              <a:rPr lang="en-US" altLang="ko-KR" dirty="0" smtClean="0"/>
              <a:t> </a:t>
            </a:r>
            <a:r>
              <a:rPr lang="en-US" altLang="ko-KR" dirty="0"/>
              <a:t>· </a:t>
            </a:r>
            <a:r>
              <a:rPr lang="ko-KR" altLang="en-US" dirty="0" smtClean="0"/>
              <a:t>외환 </a:t>
            </a:r>
            <a:r>
              <a:rPr lang="ko-KR" altLang="en-US" dirty="0"/>
              <a:t>부문 </a:t>
            </a:r>
            <a:r>
              <a:rPr lang="ko-KR" altLang="en-US" dirty="0" smtClean="0"/>
              <a:t>개혁 필요성 </a:t>
            </a:r>
            <a:endParaRPr lang="en-US" altLang="ko-KR" dirty="0" smtClean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/>
              <a:t> 환율제도의 변경과 정책과제 </a:t>
            </a:r>
            <a:r>
              <a:rPr lang="ko-KR" altLang="en-US" dirty="0" smtClean="0"/>
              <a:t>  </a:t>
            </a:r>
            <a:endParaRPr lang="en-US" altLang="ko-KR" dirty="0" smtClean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/>
              <a:t> 물가상승률 </a:t>
            </a:r>
            <a:r>
              <a:rPr lang="ko-KR" altLang="en-US" dirty="0" err="1"/>
              <a:t>타게팅</a:t>
            </a:r>
            <a:r>
              <a:rPr lang="ko-KR" altLang="en-US" dirty="0"/>
              <a:t> </a:t>
            </a:r>
            <a:r>
              <a:rPr lang="ko-KR" altLang="en-US" dirty="0" smtClean="0"/>
              <a:t>보완</a:t>
            </a:r>
            <a:endParaRPr lang="en-US" altLang="ko-KR" dirty="0" smtClean="0"/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ko-KR" altLang="en-US" dirty="0" smtClean="0"/>
              <a:t>참고 자료</a:t>
            </a:r>
            <a:r>
              <a:rPr lang="en-US" altLang="ko-KR" dirty="0" smtClean="0"/>
              <a:t>(</a:t>
            </a:r>
            <a:r>
              <a:rPr lang="ko-KR" altLang="en-US" dirty="0" smtClean="0"/>
              <a:t>붙임</a:t>
            </a:r>
            <a:r>
              <a:rPr lang="en-US" altLang="ko-KR" dirty="0" smtClean="0"/>
              <a:t>)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 smtClean="0"/>
              <a:t> 세계 및 한국의 환율제도</a:t>
            </a:r>
            <a:endParaRPr lang="en-US" altLang="ko-KR" dirty="0" smtClean="0"/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 smtClean="0"/>
              <a:t> 중국의 </a:t>
            </a:r>
            <a:r>
              <a:rPr lang="ko-KR" altLang="en-US" dirty="0"/>
              <a:t>환율제도 </a:t>
            </a:r>
            <a:r>
              <a:rPr lang="ko-KR" altLang="en-US" dirty="0" smtClean="0"/>
              <a:t>변</a:t>
            </a:r>
            <a:r>
              <a:rPr lang="ko-KR" altLang="en-US" dirty="0"/>
              <a:t>천</a:t>
            </a:r>
            <a:r>
              <a:rPr lang="en-US" altLang="ko-KR" dirty="0" smtClean="0"/>
              <a:t>(2005-2013)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/>
              <a:t> </a:t>
            </a:r>
            <a:r>
              <a:rPr lang="en-US" altLang="ko-KR" dirty="0"/>
              <a:t>Jeffrey Frankel </a:t>
            </a:r>
            <a:r>
              <a:rPr lang="ko-KR" altLang="en-US" dirty="0" smtClean="0"/>
              <a:t>교수의 </a:t>
            </a:r>
            <a:r>
              <a:rPr lang="ko-KR" altLang="en-US" dirty="0"/>
              <a:t>조언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427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Cyrl-AZ" altLang="ko-KR" dirty="0" smtClean="0"/>
              <a:t>Ⅰ</a:t>
            </a:r>
            <a:r>
              <a:rPr lang="en-US" altLang="ko-KR" dirty="0" smtClean="0"/>
              <a:t>. </a:t>
            </a:r>
            <a:r>
              <a:rPr lang="ko-KR" altLang="en-US" smtClean="0"/>
              <a:t>경제 </a:t>
            </a:r>
            <a:r>
              <a:rPr lang="ko-KR" altLang="en-US" dirty="0" smtClean="0"/>
              <a:t>활성화의 장애물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876800"/>
          </a:xfrm>
        </p:spPr>
        <p:txBody>
          <a:bodyPr/>
          <a:lstStyle/>
          <a:p>
            <a:r>
              <a:rPr lang="ko-KR" altLang="en-US" dirty="0" smtClean="0"/>
              <a:t>對內外的 정치</a:t>
            </a:r>
            <a:r>
              <a:rPr lang="en-US" altLang="ko-KR" dirty="0" smtClean="0"/>
              <a:t>·</a:t>
            </a:r>
            <a:r>
              <a:rPr lang="ko-KR" altLang="en-US" dirty="0" smtClean="0"/>
              <a:t>경제 불확실성의 증대 </a:t>
            </a:r>
            <a:endParaRPr lang="en-US" altLang="ko-KR" dirty="0" smtClean="0"/>
          </a:p>
          <a:p>
            <a:endParaRPr lang="en-US" altLang="ko-KR" sz="1500" dirty="0"/>
          </a:p>
          <a:p>
            <a:pPr lvl="1"/>
            <a:r>
              <a:rPr lang="ko-KR" altLang="en-US" dirty="0" smtClean="0"/>
              <a:t>미국경제 </a:t>
            </a:r>
            <a:r>
              <a:rPr lang="ko-KR" altLang="en-US" dirty="0"/>
              <a:t>회복 </a:t>
            </a:r>
            <a:r>
              <a:rPr lang="ko-KR" altLang="en-US" dirty="0" smtClean="0"/>
              <a:t>지연</a:t>
            </a:r>
            <a:endParaRPr lang="en-US" altLang="ko-KR" dirty="0"/>
          </a:p>
          <a:p>
            <a:pPr lvl="1"/>
            <a:r>
              <a:rPr lang="ko-KR" altLang="en-US" dirty="0" smtClean="0"/>
              <a:t>일본 </a:t>
            </a:r>
            <a:r>
              <a:rPr lang="ko-KR" altLang="en-US" dirty="0"/>
              <a:t>엔화의 무한정 </a:t>
            </a:r>
            <a:r>
              <a:rPr lang="ko-KR" altLang="en-US" dirty="0" smtClean="0"/>
              <a:t>공급</a:t>
            </a:r>
            <a:endParaRPr lang="en-US" altLang="ko-KR" dirty="0"/>
          </a:p>
          <a:p>
            <a:pPr lvl="1"/>
            <a:r>
              <a:rPr lang="ko-KR" altLang="en-US" dirty="0" smtClean="0"/>
              <a:t>중국경제의 경 착륙</a:t>
            </a:r>
            <a:endParaRPr lang="en-US" altLang="ko-KR" dirty="0"/>
          </a:p>
          <a:p>
            <a:pPr lvl="1"/>
            <a:r>
              <a:rPr lang="en-US" altLang="ko-KR" dirty="0" smtClean="0"/>
              <a:t>EU</a:t>
            </a:r>
            <a:r>
              <a:rPr lang="ko-KR" altLang="en-US" dirty="0"/>
              <a:t>의 양적 완화 </a:t>
            </a:r>
            <a:r>
              <a:rPr lang="ko-KR" altLang="en-US" dirty="0" smtClean="0"/>
              <a:t>개시</a:t>
            </a:r>
            <a:endParaRPr lang="en-US" altLang="ko-KR" dirty="0"/>
          </a:p>
          <a:p>
            <a:pPr lvl="1"/>
            <a:r>
              <a:rPr lang="ko-KR" altLang="en-US" dirty="0" smtClean="0"/>
              <a:t>북한의 </a:t>
            </a:r>
            <a:r>
              <a:rPr lang="ko-KR" altLang="en-US" dirty="0"/>
              <a:t>도발 </a:t>
            </a:r>
            <a:r>
              <a:rPr lang="ko-KR" altLang="en-US" dirty="0" smtClean="0"/>
              <a:t>위협</a:t>
            </a:r>
            <a:endParaRPr lang="en-US" altLang="ko-KR" dirty="0"/>
          </a:p>
          <a:p>
            <a:pPr lvl="1"/>
            <a:r>
              <a:rPr lang="ko-KR" altLang="en-US" dirty="0" smtClean="0"/>
              <a:t>보수</a:t>
            </a:r>
            <a:r>
              <a:rPr lang="en-US" altLang="ko-KR" dirty="0" smtClean="0"/>
              <a:t>· </a:t>
            </a:r>
            <a:r>
              <a:rPr lang="ko-KR" altLang="en-US" dirty="0"/>
              <a:t>진보 간 </a:t>
            </a:r>
            <a:r>
              <a:rPr lang="ko-KR" altLang="en-US" smtClean="0"/>
              <a:t>대립 </a:t>
            </a:r>
            <a:r>
              <a:rPr lang="ko-KR" altLang="en-US" smtClean="0"/>
              <a:t>심화 등 </a:t>
            </a: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72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876800"/>
          </a:xfrm>
        </p:spPr>
        <p:txBody>
          <a:bodyPr>
            <a:normAutofit/>
          </a:bodyPr>
          <a:lstStyle/>
          <a:p>
            <a:r>
              <a:rPr lang="ko-KR" altLang="en-US" dirty="0"/>
              <a:t>한국 거시경제의 불확실성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endParaRPr lang="en-US" altLang="ko-KR" sz="1500" dirty="0"/>
          </a:p>
          <a:p>
            <a:pPr lvl="1"/>
            <a:r>
              <a:rPr lang="ko-KR" altLang="en-US" dirty="0" smtClean="0"/>
              <a:t>정책신뢰 하락 </a:t>
            </a:r>
            <a:endParaRPr lang="en-US" altLang="ko-KR" dirty="0"/>
          </a:p>
          <a:p>
            <a:pPr lvl="1"/>
            <a:r>
              <a:rPr lang="ko-KR" altLang="en-US" dirty="0" smtClean="0"/>
              <a:t>정책 부처간 불협화음</a:t>
            </a:r>
            <a:r>
              <a:rPr lang="en-US" altLang="ko-KR" dirty="0" smtClean="0"/>
              <a:t>  </a:t>
            </a:r>
          </a:p>
          <a:p>
            <a:pPr lvl="1"/>
            <a:r>
              <a:rPr lang="ko-KR" altLang="en-US" dirty="0" smtClean="0"/>
              <a:t>고용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소득</a:t>
            </a:r>
            <a:r>
              <a:rPr lang="en-US" altLang="ko-KR" dirty="0" smtClean="0"/>
              <a:t>, </a:t>
            </a:r>
            <a:r>
              <a:rPr lang="ko-KR" altLang="en-US" dirty="0" smtClean="0"/>
              <a:t>투자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환율</a:t>
            </a:r>
            <a:r>
              <a:rPr lang="en-US" altLang="ko-KR" dirty="0" smtClean="0"/>
              <a:t> </a:t>
            </a:r>
            <a:r>
              <a:rPr lang="ko-KR" altLang="en-US" dirty="0" smtClean="0"/>
              <a:t>불안</a:t>
            </a:r>
            <a:endParaRPr lang="en-US" altLang="ko-KR" dirty="0"/>
          </a:p>
          <a:p>
            <a:pPr lvl="1"/>
            <a:r>
              <a:rPr lang="ko-KR" altLang="en-US" dirty="0" smtClean="0"/>
              <a:t>저성장 악순환 함정</a:t>
            </a:r>
            <a:r>
              <a:rPr lang="en-US" altLang="ko-KR" dirty="0" smtClean="0"/>
              <a:t> : </a:t>
            </a:r>
            <a:br>
              <a:rPr lang="en-US" altLang="ko-KR" dirty="0" smtClean="0"/>
            </a:br>
            <a:r>
              <a:rPr lang="ko-KR" altLang="en-US" dirty="0" smtClean="0"/>
              <a:t>소비둔화</a:t>
            </a:r>
            <a:r>
              <a:rPr lang="en-US" altLang="ko-KR" dirty="0"/>
              <a:t>→</a:t>
            </a:r>
            <a:r>
              <a:rPr lang="ko-KR" altLang="en-US" dirty="0" smtClean="0"/>
              <a:t>생산감소</a:t>
            </a:r>
            <a:r>
              <a:rPr lang="en-US" altLang="ko-KR" dirty="0"/>
              <a:t> → </a:t>
            </a:r>
            <a:r>
              <a:rPr lang="ko-KR" altLang="en-US" dirty="0" smtClean="0"/>
              <a:t>고용감소</a:t>
            </a:r>
            <a:r>
              <a:rPr lang="en-US" altLang="ko-KR" dirty="0"/>
              <a:t>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→ </a:t>
            </a:r>
            <a:r>
              <a:rPr lang="ko-KR" altLang="en-US" dirty="0" smtClean="0"/>
              <a:t>소득불안</a:t>
            </a:r>
            <a:r>
              <a:rPr lang="en-US" altLang="ko-KR" dirty="0"/>
              <a:t> </a:t>
            </a:r>
            <a:r>
              <a:rPr lang="en-US" altLang="ko-KR" dirty="0" smtClean="0"/>
              <a:t>→</a:t>
            </a:r>
            <a:r>
              <a:rPr lang="ko-KR" altLang="en-US" dirty="0" smtClean="0"/>
              <a:t>소비둔화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71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Ⅱ. </a:t>
            </a:r>
            <a:r>
              <a:rPr lang="ko-KR" altLang="en-US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통화</a:t>
            </a:r>
            <a:r>
              <a:rPr lang="en-US" altLang="ko-KR" dirty="0"/>
              <a:t> · </a:t>
            </a:r>
            <a:r>
              <a:rPr lang="ko-KR" altLang="en-US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금융</a:t>
            </a:r>
            <a:r>
              <a:rPr lang="en-US" altLang="ko-KR" dirty="0"/>
              <a:t> · </a:t>
            </a:r>
            <a:r>
              <a:rPr lang="ko-KR" altLang="en-US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외환 </a:t>
            </a:r>
            <a:r>
              <a:rPr lang="ko-KR" altLang="en-US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부문 개혁</a:t>
            </a:r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향후 </a:t>
            </a:r>
            <a:r>
              <a:rPr lang="en-US" altLang="ko-KR" dirty="0" smtClean="0"/>
              <a:t>2-3</a:t>
            </a:r>
            <a:r>
              <a:rPr lang="ko-KR" altLang="en-US" dirty="0" smtClean="0"/>
              <a:t>년 동안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거시경제의 불확실성과 변동성이 증가될 것으로 예상됨</a:t>
            </a:r>
            <a:r>
              <a:rPr lang="en-US" altLang="ko-KR" dirty="0" smtClean="0"/>
              <a:t>.</a:t>
            </a:r>
          </a:p>
          <a:p>
            <a:pPr marL="731520" lvl="1" indent="-457200">
              <a:buFont typeface="+mj-ea"/>
              <a:buAutoNum type="circleNumDbPlain"/>
            </a:pPr>
            <a:r>
              <a:rPr lang="en-US" altLang="ko-KR" dirty="0" smtClean="0"/>
              <a:t>AD = C(</a:t>
            </a:r>
            <a:r>
              <a:rPr lang="en-US" altLang="ko-KR" dirty="0" smtClean="0">
                <a:solidFill>
                  <a:srgbClr val="FF0000"/>
                </a:solidFill>
              </a:rPr>
              <a:t>Y</a:t>
            </a:r>
            <a:r>
              <a:rPr lang="en-US" altLang="ko-KR" dirty="0" smtClean="0"/>
              <a:t>, r, </a:t>
            </a:r>
            <a:r>
              <a:rPr lang="en-US" altLang="ko-KR" dirty="0" smtClean="0">
                <a:solidFill>
                  <a:srgbClr val="FF0000"/>
                </a:solidFill>
              </a:rPr>
              <a:t>F</a:t>
            </a:r>
            <a:r>
              <a:rPr lang="en-US" altLang="ko-KR" dirty="0" smtClean="0"/>
              <a:t>)+ I(r, w</a:t>
            </a:r>
            <a:r>
              <a:rPr lang="en-US" altLang="ko-KR" dirty="0" smtClean="0"/>
              <a:t>, </a:t>
            </a:r>
            <a:r>
              <a:rPr lang="en-US" altLang="ko-KR" dirty="0" smtClean="0">
                <a:solidFill>
                  <a:srgbClr val="FF0000"/>
                </a:solidFill>
              </a:rPr>
              <a:t>l</a:t>
            </a:r>
            <a:r>
              <a:rPr lang="en-US" altLang="ko-KR" dirty="0" smtClean="0"/>
              <a:t>, </a:t>
            </a:r>
            <a:r>
              <a:rPr lang="en-US" altLang="ko-KR" dirty="0" smtClean="0">
                <a:solidFill>
                  <a:srgbClr val="FF0000"/>
                </a:solidFill>
              </a:rPr>
              <a:t>F</a:t>
            </a:r>
            <a:r>
              <a:rPr lang="en-US" altLang="ko-KR" dirty="0" smtClean="0"/>
              <a:t>)+G+X(</a:t>
            </a:r>
            <a:r>
              <a:rPr lang="en-US" altLang="ko-KR" dirty="0" smtClean="0">
                <a:solidFill>
                  <a:srgbClr val="FF0000"/>
                </a:solidFill>
              </a:rPr>
              <a:t>e</a:t>
            </a:r>
            <a:r>
              <a:rPr lang="en-US" altLang="ko-KR" dirty="0" smtClean="0"/>
              <a:t>, </a:t>
            </a:r>
            <a:r>
              <a:rPr lang="en-US" altLang="ko-KR" dirty="0" smtClean="0">
                <a:solidFill>
                  <a:srgbClr val="FF0000"/>
                </a:solidFill>
              </a:rPr>
              <a:t>Y*</a:t>
            </a:r>
            <a:r>
              <a:rPr lang="en-US" altLang="ko-KR" dirty="0" smtClean="0"/>
              <a:t>)-M(</a:t>
            </a:r>
            <a:r>
              <a:rPr lang="en-US" altLang="ko-KR" dirty="0" smtClean="0">
                <a:solidFill>
                  <a:srgbClr val="FF0000"/>
                </a:solidFill>
              </a:rPr>
              <a:t>Y</a:t>
            </a:r>
            <a:r>
              <a:rPr lang="en-US" altLang="ko-KR" dirty="0" smtClean="0"/>
              <a:t>)</a:t>
            </a:r>
            <a:br>
              <a:rPr lang="en-US" altLang="ko-KR" dirty="0" smtClean="0"/>
            </a:br>
            <a:r>
              <a:rPr lang="en-US" altLang="ko-KR" dirty="0" smtClean="0"/>
              <a:t>AD : </a:t>
            </a:r>
            <a:r>
              <a:rPr lang="ko-KR" altLang="en-US" dirty="0" smtClean="0"/>
              <a:t>총수요</a:t>
            </a:r>
            <a:r>
              <a:rPr lang="en-US" altLang="ko-KR" dirty="0" smtClean="0"/>
              <a:t>, C:</a:t>
            </a:r>
            <a:r>
              <a:rPr lang="ko-KR" altLang="en-US" dirty="0" smtClean="0"/>
              <a:t>가계소비</a:t>
            </a:r>
            <a:r>
              <a:rPr lang="en-US" altLang="ko-KR" dirty="0" smtClean="0"/>
              <a:t>, I:</a:t>
            </a:r>
            <a:r>
              <a:rPr lang="ko-KR" altLang="en-US" dirty="0" smtClean="0"/>
              <a:t>기업투자</a:t>
            </a:r>
            <a:r>
              <a:rPr lang="en-US" altLang="ko-KR" dirty="0" smtClean="0"/>
              <a:t>, G:</a:t>
            </a:r>
            <a:r>
              <a:rPr lang="ko-KR" altLang="en-US" dirty="0" smtClean="0"/>
              <a:t>정부지출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X:</a:t>
            </a:r>
            <a:r>
              <a:rPr lang="ko-KR" altLang="en-US" dirty="0" smtClean="0"/>
              <a:t>수출</a:t>
            </a:r>
            <a:r>
              <a:rPr lang="en-US" altLang="ko-KR" dirty="0" smtClean="0"/>
              <a:t>, M:</a:t>
            </a:r>
            <a:r>
              <a:rPr lang="ko-KR" altLang="en-US" dirty="0" smtClean="0"/>
              <a:t>수입</a:t>
            </a:r>
            <a:r>
              <a:rPr lang="en-US" altLang="ko-KR" dirty="0" smtClean="0"/>
              <a:t>, Y:</a:t>
            </a:r>
            <a:r>
              <a:rPr lang="ko-KR" altLang="en-US" dirty="0" smtClean="0"/>
              <a:t>소득</a:t>
            </a:r>
            <a:r>
              <a:rPr lang="en-US" altLang="ko-KR" dirty="0" smtClean="0"/>
              <a:t>, r:</a:t>
            </a:r>
            <a:r>
              <a:rPr lang="ko-KR" altLang="en-US" dirty="0" smtClean="0"/>
              <a:t>이자</a:t>
            </a:r>
            <a:r>
              <a:rPr lang="en-US" altLang="ko-KR" dirty="0" smtClean="0"/>
              <a:t>, w:</a:t>
            </a:r>
            <a:r>
              <a:rPr lang="ko-KR" altLang="en-US" dirty="0" smtClean="0"/>
              <a:t>임금</a:t>
            </a:r>
            <a:r>
              <a:rPr lang="en-US" altLang="ko-KR" dirty="0" smtClean="0"/>
              <a:t>, l: </a:t>
            </a:r>
            <a:r>
              <a:rPr lang="ko-KR" altLang="en-US" dirty="0" smtClean="0"/>
              <a:t>노사관계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F:</a:t>
            </a:r>
            <a:r>
              <a:rPr lang="ko-KR" altLang="en-US" dirty="0" smtClean="0"/>
              <a:t>미래 및 기대치변수</a:t>
            </a:r>
            <a:r>
              <a:rPr lang="en-US" altLang="ko-KR" dirty="0" smtClean="0"/>
              <a:t>, e:</a:t>
            </a:r>
            <a:r>
              <a:rPr lang="ko-KR" altLang="en-US" dirty="0" smtClean="0"/>
              <a:t>환율</a:t>
            </a:r>
            <a:r>
              <a:rPr lang="en-US" altLang="ko-KR" dirty="0" smtClean="0"/>
              <a:t>, Y*:</a:t>
            </a:r>
            <a:r>
              <a:rPr lang="ko-KR" altLang="en-US" dirty="0" smtClean="0"/>
              <a:t>외국소득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pPr marL="731520" lvl="1" indent="-457200">
              <a:buFont typeface="+mj-ea"/>
              <a:buAutoNum type="circleNumDbPlain"/>
            </a:pPr>
            <a:r>
              <a:rPr lang="en-US" altLang="ko-KR" dirty="0" smtClean="0"/>
              <a:t>AS </a:t>
            </a:r>
            <a:r>
              <a:rPr lang="en-US" altLang="ko-KR" dirty="0" smtClean="0"/>
              <a:t>= y(</a:t>
            </a:r>
            <a:r>
              <a:rPr lang="en-US" altLang="ko-KR" dirty="0" smtClean="0">
                <a:solidFill>
                  <a:srgbClr val="FF0000"/>
                </a:solidFill>
              </a:rPr>
              <a:t>L</a:t>
            </a:r>
            <a:r>
              <a:rPr lang="en-US" altLang="ko-KR" dirty="0" smtClean="0"/>
              <a:t>, K, </a:t>
            </a:r>
            <a:r>
              <a:rPr lang="en-US" altLang="ko-KR" dirty="0" smtClean="0">
                <a:solidFill>
                  <a:srgbClr val="FF0000"/>
                </a:solidFill>
              </a:rPr>
              <a:t>R</a:t>
            </a:r>
            <a:r>
              <a:rPr lang="en-US" altLang="ko-KR" dirty="0" smtClean="0"/>
              <a:t>, T) </a:t>
            </a:r>
            <a:br>
              <a:rPr lang="en-US" altLang="ko-KR" dirty="0" smtClean="0"/>
            </a:br>
            <a:r>
              <a:rPr lang="en-US" altLang="ko-KR" dirty="0" smtClean="0"/>
              <a:t>AS:</a:t>
            </a:r>
            <a:r>
              <a:rPr lang="ko-KR" altLang="en-US" dirty="0" smtClean="0"/>
              <a:t>총공급</a:t>
            </a:r>
            <a:r>
              <a:rPr lang="en-US" altLang="ko-KR" dirty="0" smtClean="0"/>
              <a:t>, y:</a:t>
            </a:r>
            <a:r>
              <a:rPr lang="ko-KR" altLang="en-US" dirty="0" smtClean="0"/>
              <a:t>실질소득</a:t>
            </a:r>
            <a:r>
              <a:rPr lang="en-US" altLang="ko-KR" dirty="0" smtClean="0"/>
              <a:t>, L:</a:t>
            </a:r>
            <a:r>
              <a:rPr lang="ko-KR" altLang="en-US" dirty="0" smtClean="0"/>
              <a:t>고용노동</a:t>
            </a:r>
            <a:r>
              <a:rPr lang="en-US" altLang="ko-KR" dirty="0" smtClean="0"/>
              <a:t>, K:</a:t>
            </a:r>
            <a:r>
              <a:rPr lang="ko-KR" altLang="en-US" dirty="0" smtClean="0"/>
              <a:t>자본</a:t>
            </a:r>
            <a:r>
              <a:rPr lang="en-US" altLang="ko-KR" dirty="0" smtClean="0"/>
              <a:t>, </a:t>
            </a:r>
            <a:br>
              <a:rPr lang="en-US" altLang="ko-KR" dirty="0" smtClean="0"/>
            </a:br>
            <a:r>
              <a:rPr lang="en-US" altLang="ko-KR" dirty="0" smtClean="0"/>
              <a:t>R:</a:t>
            </a:r>
            <a:r>
              <a:rPr lang="ko-KR" altLang="en-US" dirty="0" smtClean="0"/>
              <a:t>에너지 포함 기타 요소</a:t>
            </a:r>
            <a:r>
              <a:rPr lang="en-US" altLang="ko-KR" dirty="0" smtClean="0"/>
              <a:t>.</a:t>
            </a:r>
          </a:p>
          <a:p>
            <a:pPr marL="274320" lvl="1" indent="0">
              <a:buNone/>
            </a:pPr>
            <a:r>
              <a:rPr lang="en-US" altLang="ko-KR" dirty="0" smtClean="0">
                <a:solidFill>
                  <a:srgbClr val="FF0000"/>
                </a:solidFill>
              </a:rPr>
              <a:t>*</a:t>
            </a:r>
            <a:r>
              <a:rPr lang="ko-KR" altLang="en-US" dirty="0" smtClean="0">
                <a:solidFill>
                  <a:srgbClr val="FF0000"/>
                </a:solidFill>
              </a:rPr>
              <a:t>붉은 색 변수는 모두 불확실성이 높은 변수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784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731520" lvl="1" indent="-457200">
              <a:buFont typeface="+mj-ea"/>
              <a:buAutoNum type="circleNumDbPlain" startAt="3"/>
            </a:pPr>
            <a:r>
              <a:rPr lang="en-US" altLang="ko-KR" dirty="0" smtClean="0"/>
              <a:t> Y = P y</a:t>
            </a:r>
            <a:br>
              <a:rPr lang="en-US" altLang="ko-KR" dirty="0" smtClean="0"/>
            </a:br>
            <a:r>
              <a:rPr lang="en-US" altLang="ko-KR" dirty="0" smtClean="0"/>
              <a:t>P:</a:t>
            </a:r>
            <a:r>
              <a:rPr lang="ko-KR" altLang="en-US" dirty="0" smtClean="0"/>
              <a:t>물가</a:t>
            </a:r>
            <a:r>
              <a:rPr lang="en-US" altLang="ko-KR" dirty="0" smtClean="0"/>
              <a:t>, y:</a:t>
            </a:r>
            <a:r>
              <a:rPr lang="ko-KR" altLang="en-US" dirty="0" smtClean="0"/>
              <a:t>실질소득</a:t>
            </a:r>
            <a:endParaRPr lang="en-US" altLang="ko-KR" dirty="0" smtClean="0"/>
          </a:p>
          <a:p>
            <a:pPr marL="274320" lvl="1" indent="0">
              <a:buNone/>
            </a:pPr>
            <a:endParaRPr lang="en-US" altLang="ko-KR" sz="1500" dirty="0" smtClean="0"/>
          </a:p>
          <a:p>
            <a:pPr marL="731520" lvl="1" indent="-457200">
              <a:buFont typeface="+mj-ea"/>
              <a:buAutoNum type="circleNumDbPlain" startAt="3"/>
            </a:pPr>
            <a:r>
              <a:rPr lang="en-US" altLang="ko-KR" dirty="0" smtClean="0"/>
              <a:t> %∆Y = </a:t>
            </a:r>
            <a:r>
              <a:rPr lang="el-GR" altLang="ko-KR" dirty="0" smtClean="0"/>
              <a:t>π</a:t>
            </a:r>
            <a:r>
              <a:rPr lang="en-US" altLang="ko-KR" dirty="0" smtClean="0"/>
              <a:t> g</a:t>
            </a:r>
            <a:br>
              <a:rPr lang="en-US" altLang="ko-KR" dirty="0" smtClean="0"/>
            </a:br>
            <a:r>
              <a:rPr lang="en-US" altLang="ko-KR" dirty="0" smtClean="0"/>
              <a:t>π:</a:t>
            </a:r>
            <a:r>
              <a:rPr lang="ko-KR" altLang="en-US" dirty="0" smtClean="0"/>
              <a:t>인플레</a:t>
            </a:r>
            <a:r>
              <a:rPr lang="en-US" altLang="ko-KR" dirty="0" smtClean="0"/>
              <a:t>, g:</a:t>
            </a:r>
            <a:r>
              <a:rPr lang="ko-KR" altLang="en-US" dirty="0" smtClean="0"/>
              <a:t>실질성장률</a:t>
            </a:r>
            <a:endParaRPr lang="en-US" altLang="ko-KR" dirty="0" smtClean="0"/>
          </a:p>
          <a:p>
            <a:pPr marL="731520" lvl="1" indent="-457200">
              <a:buFont typeface="+mj-ea"/>
              <a:buAutoNum type="circleNumDbPlain" startAt="3"/>
            </a:pPr>
            <a:endParaRPr lang="en-US" altLang="ko-KR" sz="1500" dirty="0" smtClean="0"/>
          </a:p>
          <a:p>
            <a:pPr marL="731520" lvl="1" indent="-457200">
              <a:buFont typeface="+mj-ea"/>
              <a:buAutoNum type="circleNumDbPlain" startAt="3"/>
            </a:pPr>
            <a:r>
              <a:rPr lang="en-US" altLang="ko-KR" dirty="0" smtClean="0"/>
              <a:t>P y = M V</a:t>
            </a:r>
            <a:br>
              <a:rPr lang="en-US" altLang="ko-KR" dirty="0" smtClean="0"/>
            </a:br>
            <a:r>
              <a:rPr lang="en-US" altLang="ko-KR" dirty="0" smtClean="0"/>
              <a:t>M:</a:t>
            </a:r>
            <a:r>
              <a:rPr lang="ko-KR" altLang="en-US" dirty="0" smtClean="0"/>
              <a:t>통화량</a:t>
            </a:r>
            <a:r>
              <a:rPr lang="en-US" altLang="ko-KR" dirty="0" smtClean="0"/>
              <a:t>, V: </a:t>
            </a:r>
            <a:r>
              <a:rPr lang="ko-KR" altLang="en-US" dirty="0" smtClean="0"/>
              <a:t>화폐의 유통속도</a:t>
            </a:r>
            <a:r>
              <a:rPr lang="en-US" altLang="ko-KR" dirty="0" smtClean="0"/>
              <a:t> (</a:t>
            </a:r>
            <a:r>
              <a:rPr lang="ko-KR" altLang="en-US" dirty="0" smtClean="0"/>
              <a:t>단기 변동 없음</a:t>
            </a:r>
            <a:r>
              <a:rPr lang="en-US" altLang="ko-KR" dirty="0" smtClean="0"/>
              <a:t>)</a:t>
            </a:r>
          </a:p>
          <a:p>
            <a:pPr marL="731520" lvl="1" indent="-457200">
              <a:buFont typeface="+mj-ea"/>
              <a:buAutoNum type="circleNumDbPlain" startAt="3"/>
            </a:pPr>
            <a:endParaRPr lang="en-US" altLang="ko-KR" sz="1500" dirty="0" smtClean="0"/>
          </a:p>
          <a:p>
            <a:pPr marL="731520" lvl="1" indent="-457200">
              <a:buFont typeface="+mj-ea"/>
              <a:buAutoNum type="circleNumDbPlain" startAt="3"/>
            </a:pPr>
            <a:r>
              <a:rPr lang="el-GR" altLang="ko-KR" dirty="0" smtClean="0"/>
              <a:t>π</a:t>
            </a:r>
            <a:r>
              <a:rPr lang="en-US" altLang="ko-KR" dirty="0" smtClean="0"/>
              <a:t>(e, F, R, Y*)g = m </a:t>
            </a: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 smtClean="0"/>
              <a:t>인플레 </a:t>
            </a:r>
            <a:r>
              <a:rPr lang="ko-KR" altLang="en-US" dirty="0" err="1" smtClean="0"/>
              <a:t>타게팅</a:t>
            </a:r>
            <a:r>
              <a:rPr lang="en-US" altLang="ko-KR" dirty="0" smtClean="0"/>
              <a:t>, </a:t>
            </a:r>
            <a:r>
              <a:rPr lang="ko-KR" altLang="en-US" dirty="0" smtClean="0"/>
              <a:t>통화량 </a:t>
            </a:r>
            <a:r>
              <a:rPr lang="ko-KR" altLang="en-US" dirty="0" err="1" smtClean="0"/>
              <a:t>타게팅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명목소득 </a:t>
            </a:r>
            <a:r>
              <a:rPr lang="ko-KR" altLang="en-US" dirty="0" err="1" smtClean="0"/>
              <a:t>타게팅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환율 </a:t>
            </a:r>
            <a:r>
              <a:rPr lang="ko-KR" altLang="en-US" dirty="0" err="1" smtClean="0"/>
              <a:t>타게팅</a:t>
            </a:r>
            <a:r>
              <a:rPr lang="ko-KR" altLang="en-US" dirty="0" smtClean="0"/>
              <a:t> 등 정책과제 대두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563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26432"/>
            <a:ext cx="8229600" cy="990600"/>
          </a:xfrm>
        </p:spPr>
        <p:txBody>
          <a:bodyPr/>
          <a:lstStyle/>
          <a:p>
            <a:r>
              <a:rPr lang="en-US" altLang="ko-KR" dirty="0"/>
              <a:t>Ⅲ. </a:t>
            </a:r>
            <a:r>
              <a:rPr lang="ko-KR" altLang="en-US" dirty="0" smtClean="0"/>
              <a:t>환율제도의 변경과 정책 과제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262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세계 및 한국의 현행 환율제도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현행 환율 제도</a:t>
            </a:r>
            <a:endParaRPr lang="en-US" altLang="ko-KR" dirty="0"/>
          </a:p>
          <a:p>
            <a:pPr lvl="1"/>
            <a:r>
              <a:rPr lang="en-US" altLang="ko-KR" dirty="0" smtClean="0"/>
              <a:t>IMF</a:t>
            </a:r>
            <a:r>
              <a:rPr lang="ko-KR" altLang="en-US" dirty="0"/>
              <a:t>는</a:t>
            </a:r>
            <a:r>
              <a:rPr lang="ko-KR" altLang="en-US" dirty="0" smtClean="0"/>
              <a:t> 한국환율제도를 변동환율제</a:t>
            </a:r>
            <a:r>
              <a:rPr lang="en-US" altLang="ko-KR" dirty="0" smtClean="0"/>
              <a:t>(Floating)</a:t>
            </a:r>
            <a:r>
              <a:rPr lang="ko-KR" altLang="en-US" dirty="0" smtClean="0"/>
              <a:t>로 분류하고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있음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/>
          </a:p>
          <a:p>
            <a:r>
              <a:rPr lang="en-US" altLang="ko-KR" dirty="0" smtClean="0"/>
              <a:t>G20 </a:t>
            </a:r>
            <a:r>
              <a:rPr lang="ko-KR" altLang="en-US" dirty="0" smtClean="0"/>
              <a:t>국가의 환율 제도</a:t>
            </a:r>
            <a:endParaRPr lang="en-US" altLang="ko-KR" dirty="0"/>
          </a:p>
          <a:p>
            <a:pPr lvl="1"/>
            <a:r>
              <a:rPr lang="en-US" altLang="ko-KR" dirty="0" smtClean="0"/>
              <a:t>Free floating(</a:t>
            </a:r>
            <a:r>
              <a:rPr lang="ko-KR" altLang="en-US" dirty="0" smtClean="0"/>
              <a:t>미국</a:t>
            </a:r>
            <a:r>
              <a:rPr lang="en-US" altLang="ko-KR" dirty="0" smtClean="0"/>
              <a:t>,</a:t>
            </a:r>
            <a:r>
              <a:rPr lang="ko-KR" altLang="en-US" dirty="0" smtClean="0"/>
              <a:t>영국</a:t>
            </a:r>
            <a:r>
              <a:rPr lang="en-US" altLang="ko-KR" dirty="0" smtClean="0"/>
              <a:t>,</a:t>
            </a:r>
            <a:r>
              <a:rPr lang="ko-KR" altLang="en-US" dirty="0" smtClean="0"/>
              <a:t>일</a:t>
            </a:r>
            <a:r>
              <a:rPr lang="ko-KR" altLang="en-US" dirty="0"/>
              <a:t>본</a:t>
            </a:r>
            <a:r>
              <a:rPr lang="ko-KR" altLang="en-US" dirty="0" smtClean="0"/>
              <a:t> 등</a:t>
            </a:r>
            <a:r>
              <a:rPr lang="en-US" altLang="ko-KR" dirty="0" smtClean="0"/>
              <a:t>)&gt; Floating&gt; Crawl-like arrangement(</a:t>
            </a:r>
            <a:r>
              <a:rPr lang="ko-KR" altLang="en-US" dirty="0" err="1" smtClean="0"/>
              <a:t>아르젠틴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중국</a:t>
            </a:r>
            <a:r>
              <a:rPr lang="en-US" altLang="ko-KR" dirty="0"/>
              <a:t> </a:t>
            </a:r>
            <a:r>
              <a:rPr lang="ko-KR" altLang="en-US" dirty="0" smtClean="0"/>
              <a:t>등</a:t>
            </a:r>
            <a:r>
              <a:rPr lang="en-US" altLang="ko-KR" dirty="0" smtClean="0"/>
              <a:t>) &gt;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Other </a:t>
            </a:r>
            <a:r>
              <a:rPr lang="en-US" altLang="ko-KR" dirty="0" smtClean="0"/>
              <a:t>managed </a:t>
            </a:r>
            <a:r>
              <a:rPr lang="en-US" altLang="ko-KR" dirty="0" smtClean="0"/>
              <a:t>arrangements(</a:t>
            </a:r>
            <a:r>
              <a:rPr lang="ko-KR" altLang="en-US" dirty="0" smtClean="0"/>
              <a:t>러시아</a:t>
            </a:r>
            <a:r>
              <a:rPr lang="en-US" altLang="ko-KR" dirty="0" smtClean="0"/>
              <a:t>)&gt; </a:t>
            </a:r>
            <a:r>
              <a:rPr lang="en-US" altLang="ko-KR" dirty="0" smtClean="0"/>
              <a:t>Traditional Peg</a:t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사우디</a:t>
            </a:r>
            <a:r>
              <a:rPr lang="en-US" altLang="ko-KR" dirty="0" smtClean="0"/>
              <a:t>) </a:t>
            </a:r>
            <a:r>
              <a:rPr lang="ko-KR" altLang="en-US" dirty="0" smtClean="0"/>
              <a:t>제도이며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가장 선진형은 </a:t>
            </a:r>
            <a:r>
              <a:rPr lang="en-US" altLang="ko-KR" dirty="0" smtClean="0"/>
              <a:t>Free floating</a:t>
            </a:r>
            <a:r>
              <a:rPr lang="en-US" altLang="ko-KR" dirty="0"/>
              <a:t>,</a:t>
            </a:r>
            <a:r>
              <a:rPr lang="ko-KR" altLang="en-US" dirty="0" smtClean="0"/>
              <a:t> 가장 </a:t>
            </a:r>
            <a:r>
              <a:rPr lang="ko-KR" altLang="en-US" dirty="0" err="1" smtClean="0"/>
              <a:t>후진형은</a:t>
            </a:r>
            <a:r>
              <a:rPr lang="ko-KR" altLang="en-US" dirty="0" smtClean="0"/>
              <a:t> </a:t>
            </a:r>
            <a:r>
              <a:rPr lang="en-US" altLang="ko-KR" dirty="0"/>
              <a:t>Traditional Peg </a:t>
            </a:r>
            <a:r>
              <a:rPr lang="ko-KR" altLang="en-US" dirty="0" smtClean="0"/>
              <a:t>제도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신흥시장국</a:t>
            </a:r>
            <a:r>
              <a:rPr lang="ko-KR" altLang="en-US" dirty="0" smtClean="0"/>
              <a:t> </a:t>
            </a:r>
            <a:r>
              <a:rPr lang="ko-KR" altLang="en-US" dirty="0" smtClean="0"/>
              <a:t>환율제도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여러 </a:t>
            </a:r>
            <a:r>
              <a:rPr lang="ko-KR" altLang="en-US" dirty="0"/>
              <a:t>형태의 </a:t>
            </a:r>
            <a:r>
              <a:rPr lang="ko-KR" altLang="en-US" dirty="0" smtClean="0"/>
              <a:t>관리변동</a:t>
            </a:r>
            <a:r>
              <a:rPr lang="ko-KR" altLang="en-US" dirty="0" smtClean="0"/>
              <a:t>환율</a:t>
            </a:r>
            <a:r>
              <a:rPr lang="ko-KR" altLang="en-US" dirty="0" smtClean="0"/>
              <a:t>제를 </a:t>
            </a:r>
            <a:r>
              <a:rPr lang="ko-KR" altLang="en-US" dirty="0"/>
              <a:t>쓰고 있으나 국제통화의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변동에 </a:t>
            </a:r>
            <a:r>
              <a:rPr lang="ko-KR" altLang="en-US" dirty="0"/>
              <a:t>영향을 받아 환율변동성이 </a:t>
            </a:r>
            <a:r>
              <a:rPr lang="ko-KR" altLang="en-US" dirty="0" smtClean="0"/>
              <a:t>상당히 </a:t>
            </a:r>
            <a:r>
              <a:rPr lang="ko-KR" altLang="en-US" dirty="0"/>
              <a:t>높음</a:t>
            </a:r>
            <a:r>
              <a:rPr lang="en-US" altLang="ko-KR" dirty="0"/>
              <a:t>.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942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한국 </a:t>
            </a:r>
            <a:r>
              <a:rPr lang="ko-KR" altLang="en-US" dirty="0" smtClean="0"/>
              <a:t>환율 제도의 약점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76800"/>
          </a:xfrm>
        </p:spPr>
        <p:txBody>
          <a:bodyPr>
            <a:normAutofit/>
          </a:bodyPr>
          <a:lstStyle/>
          <a:p>
            <a:r>
              <a:rPr lang="ko-KR" altLang="en-US" b="0" dirty="0" smtClean="0"/>
              <a:t>원화는 국제통화가 아니기 때문에 변동환율제라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하더라도 외환보유축적이 불가피함</a:t>
            </a:r>
            <a:r>
              <a:rPr lang="en-US" altLang="ko-KR" b="0" dirty="0" smtClean="0"/>
              <a:t>. </a:t>
            </a:r>
          </a:p>
          <a:p>
            <a:r>
              <a:rPr lang="ko-KR" altLang="en-US" b="0" dirty="0" smtClean="0"/>
              <a:t>그리고 국내통화량으로 환율에 영향을 주기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smtClean="0"/>
              <a:t>어려움</a:t>
            </a:r>
            <a:r>
              <a:rPr lang="en-US" altLang="ko-KR" b="0" dirty="0" smtClean="0"/>
              <a:t>.</a:t>
            </a:r>
          </a:p>
          <a:p>
            <a:r>
              <a:rPr lang="ko-KR" altLang="en-US" b="0" dirty="0" smtClean="0"/>
              <a:t>국내 외환시장에서 결정되는 환율은 경상수지와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같이 실물시장보다는 단기자본 유</a:t>
            </a:r>
            <a:r>
              <a:rPr lang="en-US" altLang="ko-KR" b="0" dirty="0">
                <a:latin typeface="Arial"/>
                <a:cs typeface="Arial"/>
              </a:rPr>
              <a:t>·</a:t>
            </a:r>
            <a:r>
              <a:rPr lang="ko-KR" altLang="en-US" b="0" dirty="0" smtClean="0"/>
              <a:t>출입의 영향을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크게 받음</a:t>
            </a:r>
            <a:r>
              <a:rPr lang="en-US" altLang="ko-KR" b="0" dirty="0" smtClean="0"/>
              <a:t>. </a:t>
            </a:r>
          </a:p>
          <a:p>
            <a:r>
              <a:rPr lang="ko-KR" altLang="en-US" b="0" dirty="0" smtClean="0"/>
              <a:t>급격한 단기유출은 금융위기와 외환위기 상태에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이를 수 있음</a:t>
            </a:r>
            <a:r>
              <a:rPr lang="en-US" altLang="ko-KR" b="0" dirty="0" smtClean="0"/>
              <a:t>.</a:t>
            </a:r>
          </a:p>
          <a:p>
            <a:endParaRPr lang="ko-KR" altLang="en-US" b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890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smtClean="0"/>
              <a:t>환율제도 </a:t>
            </a:r>
            <a:r>
              <a:rPr lang="ko-KR" altLang="en-US" dirty="0" smtClean="0"/>
              <a:t>변경의 필요성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b="0" dirty="0" smtClean="0"/>
              <a:t>국내 </a:t>
            </a:r>
            <a:r>
              <a:rPr lang="ko-KR" altLang="en-US" b="0" dirty="0"/>
              <a:t>변수와 관계없이 국제외환시장에서의 달러가치 변동이 우리경제에 지대한 영향을 줌</a:t>
            </a:r>
            <a:r>
              <a:rPr lang="en-US" altLang="ko-KR" b="0" dirty="0" smtClean="0"/>
              <a:t>.</a:t>
            </a:r>
          </a:p>
          <a:p>
            <a:r>
              <a:rPr lang="ko-KR" altLang="en-US" b="0" dirty="0" smtClean="0"/>
              <a:t>환율이 급변하면 업계로부터 정부 당국의 외환시장 개입이 강하게 요구됨</a:t>
            </a:r>
            <a:r>
              <a:rPr lang="en-US" altLang="ko-KR" b="0" dirty="0" smtClean="0"/>
              <a:t>. </a:t>
            </a:r>
          </a:p>
          <a:p>
            <a:r>
              <a:rPr lang="ko-KR" altLang="en-US" b="0" dirty="0" smtClean="0"/>
              <a:t>그러나 일일 외환거래규모가 </a:t>
            </a:r>
            <a:r>
              <a:rPr lang="en-US" altLang="ko-KR" b="0" dirty="0" smtClean="0"/>
              <a:t>200-300</a:t>
            </a:r>
            <a:r>
              <a:rPr lang="ko-KR" altLang="en-US" b="0" dirty="0" smtClean="0"/>
              <a:t>억 달러 상황에서 정부 당국의 개입이 여의치 않음</a:t>
            </a:r>
            <a:r>
              <a:rPr lang="en-US" altLang="ko-KR" b="0" dirty="0" smtClean="0"/>
              <a:t>.</a:t>
            </a:r>
          </a:p>
          <a:p>
            <a:r>
              <a:rPr lang="ko-KR" altLang="en-US" b="0" dirty="0" smtClean="0"/>
              <a:t>한국환율제도의 원천적 약점 때문에 언제든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외국으로부터 </a:t>
            </a:r>
            <a:r>
              <a:rPr lang="ko-KR" altLang="en-US" b="0" dirty="0" err="1" smtClean="0"/>
              <a:t>환율조작국이라는</a:t>
            </a:r>
            <a:r>
              <a:rPr lang="ko-KR" altLang="en-US" b="0" dirty="0" smtClean="0"/>
              <a:t> 의심을 받고 있음</a:t>
            </a:r>
            <a:r>
              <a:rPr lang="en-US" altLang="ko-KR" b="0" dirty="0" smtClean="0"/>
              <a:t>.</a:t>
            </a:r>
            <a:r>
              <a:rPr lang="ko-KR" altLang="en-US" b="0" dirty="0" smtClean="0"/>
              <a:t> </a:t>
            </a:r>
            <a:endParaRPr lang="en-US" altLang="ko-KR" b="0" dirty="0" smtClean="0"/>
          </a:p>
          <a:p>
            <a:pPr marL="0" indent="0">
              <a:buNone/>
            </a:pPr>
            <a:r>
              <a:rPr lang="ko-KR" altLang="en-US" b="0" dirty="0" smtClean="0"/>
              <a:t>  차후 보다 합리적인</a:t>
            </a:r>
            <a:r>
              <a:rPr lang="en-US" altLang="ko-KR" b="0" dirty="0" smtClean="0"/>
              <a:t>(</a:t>
            </a:r>
            <a:r>
              <a:rPr lang="ko-KR" altLang="en-US" b="0" dirty="0" smtClean="0"/>
              <a:t>관리변동</a:t>
            </a:r>
            <a:r>
              <a:rPr lang="en-US" altLang="ko-KR" b="0" dirty="0" smtClean="0"/>
              <a:t>)</a:t>
            </a:r>
            <a:r>
              <a:rPr lang="ko-KR" altLang="en-US" b="0" dirty="0" smtClean="0"/>
              <a:t> 환율제도로 변경할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en-US" altLang="ko-KR" b="0" dirty="0" smtClean="0"/>
              <a:t>  </a:t>
            </a:r>
            <a:r>
              <a:rPr lang="ko-KR" altLang="en-US" b="0" dirty="0" smtClean="0"/>
              <a:t>필요가 있음</a:t>
            </a:r>
            <a:r>
              <a:rPr lang="en-US" altLang="ko-KR" b="0" dirty="0" smtClean="0"/>
              <a:t>.</a:t>
            </a:r>
            <a:br>
              <a:rPr lang="en-US" altLang="ko-KR" b="0" dirty="0" smtClean="0"/>
            </a:br>
            <a:r>
              <a:rPr lang="en-US" altLang="ko-KR" b="0" dirty="0" smtClean="0"/>
              <a:t>  (Harvard </a:t>
            </a:r>
            <a:r>
              <a:rPr lang="ko-KR" altLang="en-US" b="0" smtClean="0"/>
              <a:t>大 </a:t>
            </a:r>
            <a:r>
              <a:rPr lang="en-US" altLang="ko-KR" b="0" dirty="0" smtClean="0"/>
              <a:t>Jeffrey Frankel </a:t>
            </a:r>
            <a:r>
              <a:rPr lang="ko-KR" altLang="en-US" b="0" dirty="0" smtClean="0"/>
              <a:t>교수 조언 참조</a:t>
            </a:r>
            <a:r>
              <a:rPr lang="en-US" altLang="ko-KR" b="0" dirty="0" smtClean="0"/>
              <a:t>)</a:t>
            </a:r>
            <a:endParaRPr lang="ko-KR" altLang="en-US" b="0" dirty="0"/>
          </a:p>
        </p:txBody>
      </p:sp>
      <p:sp>
        <p:nvSpPr>
          <p:cNvPr id="5" name="오른쪽 화살표 4"/>
          <p:cNvSpPr/>
          <p:nvPr/>
        </p:nvSpPr>
        <p:spPr>
          <a:xfrm>
            <a:off x="319014" y="5085184"/>
            <a:ext cx="360040" cy="360040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57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smtClean="0"/>
              <a:t>환율정책 과제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b="0" dirty="0" smtClean="0"/>
              <a:t>우리나라 환율정책의 책임은 </a:t>
            </a:r>
            <a:r>
              <a:rPr lang="ko-KR" altLang="en-US" b="0" dirty="0" err="1" smtClean="0"/>
              <a:t>기획재정부에</a:t>
            </a:r>
            <a:r>
              <a:rPr lang="ko-KR" altLang="en-US" b="0" dirty="0" smtClean="0"/>
              <a:t> 있으며 환율정책의 집행은 한국은행이 위임을 받아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smtClean="0"/>
              <a:t>실시하고 </a:t>
            </a:r>
            <a:r>
              <a:rPr lang="ko-KR" altLang="en-US" b="0" dirty="0" smtClean="0"/>
              <a:t>있음</a:t>
            </a:r>
            <a:r>
              <a:rPr lang="en-US" altLang="ko-KR" b="0" dirty="0" smtClean="0"/>
              <a:t>.</a:t>
            </a:r>
          </a:p>
          <a:p>
            <a:r>
              <a:rPr lang="ko-KR" altLang="en-US" b="0" dirty="0" smtClean="0"/>
              <a:t>명목환율이 실질환율로부터 지나치게 괴리되거나 비상사태인 경우 적절한 환율조정은 국제적으로 용인되고 있음</a:t>
            </a:r>
            <a:r>
              <a:rPr lang="en-US" altLang="ko-KR" b="0" dirty="0" smtClean="0"/>
              <a:t>.</a:t>
            </a:r>
          </a:p>
          <a:p>
            <a:r>
              <a:rPr lang="ko-KR" altLang="en-US" b="0" dirty="0" err="1" smtClean="0"/>
              <a:t>신흥시장국의</a:t>
            </a:r>
            <a:r>
              <a:rPr lang="ko-KR" altLang="en-US" b="0" dirty="0" smtClean="0"/>
              <a:t> 경우 환율 레인지</a:t>
            </a:r>
            <a:r>
              <a:rPr lang="en-US" altLang="ko-KR" b="0" dirty="0" smtClean="0"/>
              <a:t>(range)</a:t>
            </a:r>
            <a:r>
              <a:rPr lang="ko-KR" altLang="en-US" b="0" dirty="0" err="1" smtClean="0"/>
              <a:t>타게팅을</a:t>
            </a:r>
            <a:r>
              <a:rPr lang="ko-KR" altLang="en-US" b="0" dirty="0" smtClean="0"/>
              <a:t> 통하여 환율수준을 안정적으로 유지할 수 있으나 투기세력을 불러오는 부작용도 있음</a:t>
            </a:r>
            <a:r>
              <a:rPr lang="en-US" altLang="ko-KR" b="0" dirty="0" smtClean="0"/>
              <a:t>.</a:t>
            </a:r>
            <a:endParaRPr lang="ko-KR" altLang="en-US" b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416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b="0" dirty="0" smtClean="0"/>
              <a:t>경상흑자 또는 국제수지 흑자로 인하여 원화절상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압력이 발생하면 외환보유증대 목적으로 중앙은행이 흑자의 일부를 비축하고 나머지 부분만 국내 </a:t>
            </a:r>
            <a:r>
              <a:rPr lang="ko-KR" altLang="en-US" b="0" dirty="0" smtClean="0"/>
              <a:t>외환시장에서 </a:t>
            </a:r>
            <a:r>
              <a:rPr lang="ko-KR" altLang="en-US" b="0" dirty="0" smtClean="0"/>
              <a:t>절상압력이 해소됨</a:t>
            </a:r>
            <a:r>
              <a:rPr lang="en-US" altLang="ko-KR" b="0" dirty="0" smtClean="0"/>
              <a:t>. </a:t>
            </a:r>
            <a:r>
              <a:rPr lang="ko-KR" altLang="en-US" b="0" dirty="0" smtClean="0"/>
              <a:t>이때 외환보유비율을 높이는 만큼 절상필요성을  줄일 수 있음</a:t>
            </a:r>
            <a:r>
              <a:rPr lang="en-US" altLang="ko-KR" b="0" dirty="0" smtClean="0"/>
              <a:t>.</a:t>
            </a:r>
          </a:p>
          <a:p>
            <a:pPr marL="0" indent="0">
              <a:buNone/>
            </a:pPr>
            <a:endParaRPr lang="en-US" altLang="ko-KR" sz="1500" b="0" dirty="0" smtClean="0"/>
          </a:p>
          <a:p>
            <a:r>
              <a:rPr lang="ko-KR" altLang="en-US" b="0" dirty="0" smtClean="0"/>
              <a:t>근년에 들어 일본의 무리한 </a:t>
            </a:r>
            <a:r>
              <a:rPr lang="ko-KR" altLang="en-US" b="0" dirty="0" err="1" smtClean="0"/>
              <a:t>양적완화</a:t>
            </a:r>
            <a:r>
              <a:rPr lang="ko-KR" altLang="en-US" b="0" dirty="0" smtClean="0"/>
              <a:t> 정책 때문에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원</a:t>
            </a:r>
            <a:r>
              <a:rPr lang="en-US" altLang="ko-KR" b="0" dirty="0" smtClean="0"/>
              <a:t>/</a:t>
            </a:r>
            <a:r>
              <a:rPr lang="ko-KR" altLang="en-US" b="0" dirty="0" smtClean="0"/>
              <a:t>엔 환율이 빠르게 떨어지는 경우</a:t>
            </a:r>
            <a:r>
              <a:rPr lang="en-US" altLang="ko-KR" b="0" dirty="0" smtClean="0"/>
              <a:t>, </a:t>
            </a:r>
            <a:br>
              <a:rPr lang="en-US" altLang="ko-KR" b="0" dirty="0" smtClean="0"/>
            </a:br>
            <a:r>
              <a:rPr lang="ko-KR" altLang="en-US" b="0" dirty="0" smtClean="0"/>
              <a:t>국내외환시장에서의 원</a:t>
            </a:r>
            <a:r>
              <a:rPr lang="en-US" altLang="ko-KR" b="0" dirty="0" smtClean="0"/>
              <a:t>/</a:t>
            </a:r>
            <a:r>
              <a:rPr lang="ko-KR" altLang="en-US" b="0" dirty="0" smtClean="0"/>
              <a:t>달러 환율을 정책적으로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올림으로써 일본의 </a:t>
            </a:r>
            <a:r>
              <a:rPr lang="ko-KR" altLang="en-US" b="0" dirty="0" err="1" smtClean="0"/>
              <a:t>초엔저</a:t>
            </a:r>
            <a:r>
              <a:rPr lang="ko-KR" altLang="en-US" b="0" dirty="0" smtClean="0"/>
              <a:t> 정책에 대처할 수 있음</a:t>
            </a:r>
            <a:r>
              <a:rPr lang="en-US" altLang="ko-KR" b="0" dirty="0" smtClean="0"/>
              <a:t>.</a:t>
            </a:r>
            <a:endParaRPr lang="ko-KR" altLang="en-US" b="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366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26432"/>
            <a:ext cx="8229600" cy="990600"/>
          </a:xfrm>
        </p:spPr>
        <p:txBody>
          <a:bodyPr/>
          <a:lstStyle/>
          <a:p>
            <a:r>
              <a:rPr lang="en-US" altLang="ko-KR" dirty="0"/>
              <a:t>Ⅳ. </a:t>
            </a:r>
            <a:r>
              <a:rPr lang="ko-KR" altLang="en-US" dirty="0"/>
              <a:t>물가상승률 </a:t>
            </a:r>
            <a:r>
              <a:rPr lang="ko-KR" altLang="en-US" dirty="0" err="1"/>
              <a:t>타게팅</a:t>
            </a:r>
            <a:r>
              <a:rPr lang="ko-KR" altLang="en-US"/>
              <a:t> </a:t>
            </a:r>
            <a:r>
              <a:rPr lang="ko-KR" altLang="en-US" smtClean="0"/>
              <a:t>보완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269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물가상승률 </a:t>
            </a:r>
            <a:r>
              <a:rPr lang="ko-KR" altLang="en-US" dirty="0" err="1" smtClean="0"/>
              <a:t>타게팅</a:t>
            </a:r>
            <a:r>
              <a:rPr lang="ko-KR" altLang="en-US" dirty="0" err="1" smtClean="0"/>
              <a:t>의</a:t>
            </a:r>
            <a:r>
              <a:rPr lang="ko-KR" altLang="en-US" dirty="0" smtClean="0"/>
              <a:t> 기원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b="0" dirty="0" smtClean="0"/>
              <a:t>목표물가상승률 정책</a:t>
            </a:r>
            <a:r>
              <a:rPr lang="en-US" altLang="ko-KR" b="0" dirty="0" smtClean="0"/>
              <a:t>(Inflation targeting)</a:t>
            </a:r>
            <a:r>
              <a:rPr lang="ko-KR" altLang="en-US" b="0" dirty="0" smtClean="0"/>
              <a:t>은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en-US" altLang="ko-KR" b="0" dirty="0" smtClean="0"/>
              <a:t>New Zealand</a:t>
            </a:r>
            <a:r>
              <a:rPr lang="ko-KR" altLang="en-US" b="0" dirty="0" smtClean="0"/>
              <a:t>가 </a:t>
            </a:r>
            <a:r>
              <a:rPr lang="en-US" altLang="ko-KR" b="0" dirty="0" smtClean="0"/>
              <a:t>1990</a:t>
            </a:r>
            <a:r>
              <a:rPr lang="ko-KR" altLang="en-US" b="0" dirty="0" smtClean="0"/>
              <a:t>년에 제일 먼저 실시했고 </a:t>
            </a:r>
            <a:r>
              <a:rPr lang="en-US" altLang="ko-KR" b="0" dirty="0" smtClean="0"/>
              <a:t>1991</a:t>
            </a:r>
            <a:r>
              <a:rPr lang="ko-KR" altLang="en-US" b="0" dirty="0" smtClean="0"/>
              <a:t>년에 </a:t>
            </a:r>
            <a:r>
              <a:rPr lang="en-US" altLang="ko-KR" b="0" dirty="0" smtClean="0"/>
              <a:t>Canada</a:t>
            </a:r>
            <a:r>
              <a:rPr lang="ko-KR" altLang="en-US" b="0" dirty="0" smtClean="0"/>
              <a:t>가 따라 했음</a:t>
            </a:r>
            <a:r>
              <a:rPr lang="en-US" altLang="ko-KR" b="0" dirty="0" smtClean="0"/>
              <a:t>.</a:t>
            </a:r>
            <a:endParaRPr lang="en-US" altLang="ko-KR" b="0" dirty="0"/>
          </a:p>
          <a:p>
            <a:r>
              <a:rPr lang="ko-KR" altLang="en-US" b="0" dirty="0" smtClean="0"/>
              <a:t>한국은 외환위기 직후 </a:t>
            </a:r>
            <a:r>
              <a:rPr lang="en-US" altLang="ko-KR" b="0" dirty="0" smtClean="0"/>
              <a:t>1998</a:t>
            </a:r>
            <a:r>
              <a:rPr lang="ko-KR" altLang="en-US" b="0" dirty="0" smtClean="0"/>
              <a:t>년 소비자물가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기준으로 </a:t>
            </a:r>
            <a:r>
              <a:rPr lang="en-US" altLang="ko-KR" b="0" dirty="0"/>
              <a:t>9%±1</a:t>
            </a:r>
            <a:r>
              <a:rPr lang="en-US" altLang="ko-KR" b="0" dirty="0" smtClean="0"/>
              <a:t>% </a:t>
            </a:r>
            <a:r>
              <a:rPr lang="ko-KR" altLang="en-US" b="0" dirty="0" smtClean="0"/>
              <a:t>범위에 있었음</a:t>
            </a:r>
            <a:r>
              <a:rPr lang="en-US" altLang="ko-KR" b="0" dirty="0" smtClean="0"/>
              <a:t>.</a:t>
            </a:r>
          </a:p>
          <a:p>
            <a:r>
              <a:rPr lang="en-US" altLang="ko-KR" b="0" dirty="0" smtClean="0"/>
              <a:t>2013-2015</a:t>
            </a:r>
            <a:r>
              <a:rPr lang="ko-KR" altLang="en-US" b="0" dirty="0" smtClean="0"/>
              <a:t>년 기간에는 </a:t>
            </a:r>
            <a:r>
              <a:rPr lang="en-US" altLang="ko-KR" b="0" dirty="0" smtClean="0"/>
              <a:t>2.5%~3.5% </a:t>
            </a:r>
            <a:r>
              <a:rPr lang="ko-KR" altLang="en-US" b="0" dirty="0" smtClean="0"/>
              <a:t>범위에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있었음</a:t>
            </a:r>
            <a:r>
              <a:rPr lang="en-US" altLang="ko-KR" b="0" dirty="0" smtClean="0"/>
              <a:t>. </a:t>
            </a:r>
          </a:p>
          <a:p>
            <a:pPr lvl="1"/>
            <a:r>
              <a:rPr lang="ko-KR" altLang="en-US" dirty="0" smtClean="0"/>
              <a:t>그러나 이 기간 실제 물가상승률은 </a:t>
            </a:r>
            <a:r>
              <a:rPr lang="en-US" altLang="ko-KR" dirty="0" smtClean="0"/>
              <a:t>2% </a:t>
            </a:r>
            <a:r>
              <a:rPr lang="ko-KR" altLang="en-US" dirty="0" smtClean="0"/>
              <a:t>수준 아래에 있어 왔기 때문에 물가목표달성과 금융안정을 목표로 하고 있는 한국은행은 그 동안 고용확대를 포함하는 </a:t>
            </a:r>
            <a:r>
              <a:rPr lang="ko-KR" altLang="en-US" dirty="0" smtClean="0"/>
              <a:t>거시경제</a:t>
            </a:r>
            <a:r>
              <a:rPr lang="en-US" altLang="ko-KR" dirty="0"/>
              <a:t> </a:t>
            </a:r>
            <a:r>
              <a:rPr lang="ko-KR" altLang="en-US" dirty="0" smtClean="0"/>
              <a:t>안정활동은 </a:t>
            </a:r>
            <a:r>
              <a:rPr lang="ko-KR" altLang="en-US" dirty="0" smtClean="0"/>
              <a:t>별로 한 것이 없다는 비판을 듣고 있음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155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/>
              <a:t>물가상승률 </a:t>
            </a:r>
            <a:r>
              <a:rPr lang="ko-KR" altLang="en-US" dirty="0" err="1"/>
              <a:t>타게팅의</a:t>
            </a:r>
            <a:r>
              <a:rPr lang="ko-KR" altLang="en-US" dirty="0"/>
              <a:t> </a:t>
            </a:r>
            <a:r>
              <a:rPr lang="ko-KR" altLang="en-US" dirty="0" smtClean="0"/>
              <a:t>장점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0" dirty="0" smtClean="0"/>
              <a:t>물가상승률 </a:t>
            </a:r>
            <a:r>
              <a:rPr lang="ko-KR" altLang="en-US" b="0" dirty="0" err="1" smtClean="0"/>
              <a:t>타게팅의</a:t>
            </a:r>
            <a:r>
              <a:rPr lang="ko-KR" altLang="en-US" b="0" dirty="0" smtClean="0"/>
              <a:t> </a:t>
            </a:r>
            <a:r>
              <a:rPr lang="ko-KR" altLang="en-US" b="0" dirty="0" smtClean="0"/>
              <a:t>장점</a:t>
            </a:r>
            <a:r>
              <a:rPr lang="ko-KR" altLang="en-US" b="0" dirty="0" smtClean="0"/>
              <a:t>은 </a:t>
            </a:r>
            <a:r>
              <a:rPr lang="ko-KR" altLang="en-US" b="0" dirty="0" smtClean="0"/>
              <a:t>우선 국민의 생활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안정에 가장 크게 기여한다는 사실</a:t>
            </a:r>
            <a:r>
              <a:rPr lang="en-US" altLang="ko-KR" b="0" dirty="0" smtClean="0"/>
              <a:t>.</a:t>
            </a:r>
          </a:p>
          <a:p>
            <a:r>
              <a:rPr lang="ko-KR" altLang="en-US" b="0" dirty="0" smtClean="0"/>
              <a:t>물가가 안정되면 환율안정에도 도움이 되며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기업의 중장기 </a:t>
            </a:r>
            <a:r>
              <a:rPr lang="ko-KR" altLang="en-US" b="0" dirty="0" smtClean="0"/>
              <a:t>투자를 장려함</a:t>
            </a:r>
            <a:r>
              <a:rPr lang="en-US" altLang="ko-KR" b="0" dirty="0" smtClean="0"/>
              <a:t>. </a:t>
            </a:r>
          </a:p>
          <a:p>
            <a:r>
              <a:rPr lang="ko-KR" altLang="en-US" b="0" dirty="0" smtClean="0"/>
              <a:t>물가가 안정되면 정부예산의 안정적 확보와 함께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정부지출의 </a:t>
            </a:r>
            <a:r>
              <a:rPr lang="ko-KR" altLang="en-US" b="0" dirty="0" smtClean="0"/>
              <a:t>효율성을 증대함</a:t>
            </a:r>
            <a:r>
              <a:rPr lang="en-US" altLang="ko-KR" b="0" dirty="0" smtClean="0"/>
              <a:t>.</a:t>
            </a:r>
            <a:endParaRPr lang="en-US" altLang="ko-KR" b="0" dirty="0" smtClean="0"/>
          </a:p>
          <a:p>
            <a:r>
              <a:rPr lang="ko-KR" altLang="en-US" b="0" dirty="0" smtClean="0"/>
              <a:t>물가가 안정되면 부동산 가격도 안정되며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노사관계도 </a:t>
            </a:r>
            <a:r>
              <a:rPr lang="ko-KR" altLang="en-US" b="0" dirty="0" smtClean="0"/>
              <a:t>안정적으로 발전될 수 있음</a:t>
            </a:r>
            <a:r>
              <a:rPr lang="en-US" altLang="ko-KR" b="0" dirty="0" smtClean="0"/>
              <a:t>.</a:t>
            </a:r>
          </a:p>
          <a:p>
            <a:pPr marL="0" indent="0">
              <a:buNone/>
            </a:pPr>
            <a:endParaRPr lang="ko-KR" altLang="en-US" b="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19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smtClean="0"/>
              <a:t>물가상승률 </a:t>
            </a:r>
            <a:r>
              <a:rPr lang="ko-KR" altLang="en-US" dirty="0" err="1" smtClean="0"/>
              <a:t>타게팅의</a:t>
            </a:r>
            <a:r>
              <a:rPr lang="ko-KR" altLang="en-US" dirty="0" smtClean="0"/>
              <a:t> </a:t>
            </a:r>
            <a:r>
              <a:rPr lang="ko-KR" altLang="en-US" dirty="0" smtClean="0"/>
              <a:t>단점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76800"/>
          </a:xfrm>
        </p:spPr>
        <p:txBody>
          <a:bodyPr>
            <a:normAutofit/>
          </a:bodyPr>
          <a:lstStyle/>
          <a:p>
            <a:r>
              <a:rPr lang="ko-KR" altLang="en-US" b="0" dirty="0" smtClean="0"/>
              <a:t>물가상승률 </a:t>
            </a:r>
            <a:r>
              <a:rPr lang="ko-KR" altLang="en-US" b="0" dirty="0" err="1" smtClean="0"/>
              <a:t>타게팅의</a:t>
            </a:r>
            <a:r>
              <a:rPr lang="ko-KR" altLang="en-US" b="0" dirty="0" smtClean="0"/>
              <a:t> 단점도 만만치 않음</a:t>
            </a:r>
            <a:r>
              <a:rPr lang="en-US" altLang="ko-KR" b="0" dirty="0" smtClean="0"/>
              <a:t>.</a:t>
            </a:r>
          </a:p>
          <a:p>
            <a:endParaRPr lang="en-US" altLang="ko-KR" sz="1500" b="0" dirty="0"/>
          </a:p>
          <a:p>
            <a:r>
              <a:rPr lang="ko-KR" altLang="en-US" b="0" dirty="0" smtClean="0"/>
              <a:t>예컨대 통화량이 많이 풀렸음에도 불구하고 물가를 억지로 묶어두면 물가불안과 고용불안이 야기되면서 정부 당국의 거시경제정책에 대한 국민의 </a:t>
            </a:r>
            <a:r>
              <a:rPr lang="ko-KR" altLang="en-US" b="0" dirty="0" smtClean="0"/>
              <a:t>신뢰가 낮아짐</a:t>
            </a:r>
            <a:r>
              <a:rPr lang="en-US" altLang="ko-KR" b="0" dirty="0" smtClean="0"/>
              <a:t>.</a:t>
            </a:r>
          </a:p>
          <a:p>
            <a:endParaRPr lang="en-US" altLang="ko-KR" sz="1500" b="0" dirty="0" smtClean="0"/>
          </a:p>
          <a:p>
            <a:r>
              <a:rPr lang="ko-KR" altLang="en-US" b="0" dirty="0" smtClean="0"/>
              <a:t>적절한 목표 </a:t>
            </a:r>
            <a:r>
              <a:rPr lang="ko-KR" altLang="en-US" b="0" dirty="0" err="1" smtClean="0"/>
              <a:t>인플레율은</a:t>
            </a:r>
            <a:r>
              <a:rPr lang="ko-KR" altLang="en-US" b="0" dirty="0" smtClean="0"/>
              <a:t> 다수 경제전문가와 정책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실무자들이 협의하여 결정할 수 있음</a:t>
            </a:r>
            <a:r>
              <a:rPr lang="en-US" altLang="ko-KR" b="0" dirty="0" smtClean="0"/>
              <a:t>.</a:t>
            </a:r>
          </a:p>
          <a:p>
            <a:pPr marL="0" indent="0">
              <a:buNone/>
            </a:pPr>
            <a:endParaRPr lang="en-US" altLang="ko-KR" b="0" dirty="0" smtClean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581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76800"/>
          </a:xfrm>
        </p:spPr>
        <p:txBody>
          <a:bodyPr>
            <a:normAutofit/>
          </a:bodyPr>
          <a:lstStyle/>
          <a:p>
            <a:r>
              <a:rPr lang="ko-KR" altLang="en-US" b="0" dirty="0" smtClean="0"/>
              <a:t>그러나 </a:t>
            </a:r>
            <a:r>
              <a:rPr lang="ko-KR" altLang="en-US" b="0" dirty="0" err="1" smtClean="0"/>
              <a:t>발권력이라는</a:t>
            </a:r>
            <a:r>
              <a:rPr lang="ko-KR" altLang="en-US" b="0" dirty="0" smtClean="0"/>
              <a:t> 엄청난 힘을 가진 중앙은행이 통화 금융정책을 가지고 물가안정에만 심혈을 쏟기에는 국민의 세금이 아까운 면이 있음</a:t>
            </a:r>
            <a:r>
              <a:rPr lang="en-US" altLang="ko-KR" b="0" dirty="0" smtClean="0"/>
              <a:t>. </a:t>
            </a:r>
            <a:endParaRPr lang="en-US" altLang="ko-KR" b="0" dirty="0" smtClean="0"/>
          </a:p>
          <a:p>
            <a:endParaRPr lang="en-US" altLang="ko-KR" sz="1500" b="0" dirty="0" smtClean="0"/>
          </a:p>
          <a:p>
            <a:r>
              <a:rPr lang="ko-KR" altLang="en-US" b="0" dirty="0" smtClean="0"/>
              <a:t>미 연준의 목표는 물가안정과 고용확대 </a:t>
            </a:r>
            <a:r>
              <a:rPr lang="en-US" altLang="ko-KR" b="0" dirty="0" smtClean="0"/>
              <a:t>2</a:t>
            </a:r>
            <a:r>
              <a:rPr lang="ko-KR" altLang="en-US" b="0" dirty="0" smtClean="0"/>
              <a:t>가지임</a:t>
            </a:r>
            <a:endParaRPr lang="en-US" altLang="ko-KR" b="0" dirty="0" smtClean="0"/>
          </a:p>
          <a:p>
            <a:endParaRPr lang="en-US" altLang="ko-KR" sz="1500" b="0" dirty="0"/>
          </a:p>
          <a:p>
            <a:r>
              <a:rPr lang="ko-KR" altLang="en-US" b="0" dirty="0" smtClean="0"/>
              <a:t>특히 저물가 시대에 실제 </a:t>
            </a:r>
            <a:r>
              <a:rPr lang="ko-KR" altLang="en-US" b="0" dirty="0" err="1" smtClean="0"/>
              <a:t>인플레율이</a:t>
            </a:r>
            <a:r>
              <a:rPr lang="ko-KR" altLang="en-US" b="0" dirty="0" smtClean="0"/>
              <a:t> 지난 </a:t>
            </a:r>
            <a:r>
              <a:rPr lang="en-US" altLang="ko-KR" b="0" dirty="0" smtClean="0"/>
              <a:t>2-3</a:t>
            </a:r>
            <a:r>
              <a:rPr lang="ko-KR" altLang="en-US" b="0" dirty="0" smtClean="0"/>
              <a:t>년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동안 </a:t>
            </a:r>
            <a:r>
              <a:rPr lang="ko-KR" altLang="en-US" b="0" dirty="0" err="1" smtClean="0"/>
              <a:t>목표인플레율</a:t>
            </a:r>
            <a:r>
              <a:rPr lang="ko-KR" altLang="en-US" b="0" dirty="0" smtClean="0"/>
              <a:t> 수준 이하로 유지되어 왔는데도 고용확대를 위하여 특별히 통화확대 정책을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적극적으로 쓰지 </a:t>
            </a:r>
            <a:r>
              <a:rPr lang="ko-KR" altLang="en-US" b="0" dirty="0" smtClean="0"/>
              <a:t>않았다는 것은 비판 받을 만 함</a:t>
            </a:r>
            <a:r>
              <a:rPr lang="en-US" altLang="ko-KR" b="0" dirty="0" smtClean="0"/>
              <a:t>.</a:t>
            </a:r>
            <a:br>
              <a:rPr lang="en-US" altLang="ko-KR" b="0" dirty="0" smtClean="0"/>
            </a:br>
            <a:endParaRPr lang="ko-KR" altLang="en-US" b="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970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smtClean="0"/>
              <a:t>물가상승률 </a:t>
            </a:r>
            <a:r>
              <a:rPr lang="ko-KR" altLang="en-US" dirty="0" err="1"/>
              <a:t>타게팅</a:t>
            </a:r>
            <a:r>
              <a:rPr lang="ko-KR" altLang="en-US" dirty="0"/>
              <a:t> </a:t>
            </a:r>
            <a:r>
              <a:rPr lang="ko-KR" altLang="en-US" smtClean="0"/>
              <a:t>보완 </a:t>
            </a:r>
            <a:r>
              <a:rPr lang="ko-KR" altLang="en-US" smtClean="0"/>
              <a:t>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76800"/>
          </a:xfrm>
        </p:spPr>
        <p:txBody>
          <a:bodyPr>
            <a:normAutofit/>
          </a:bodyPr>
          <a:lstStyle/>
          <a:p>
            <a:r>
              <a:rPr lang="ko-KR" altLang="en-US" b="0" dirty="0" smtClean="0"/>
              <a:t>이미 저 인플레 기조가 깔려 있을 때에는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거시 경제활동을 </a:t>
            </a:r>
            <a:r>
              <a:rPr lang="ko-KR" altLang="en-US" b="0" dirty="0" smtClean="0"/>
              <a:t>잘 반영하는 명목 </a:t>
            </a:r>
            <a:r>
              <a:rPr lang="en-US" altLang="ko-KR" b="0" dirty="0" smtClean="0"/>
              <a:t>GDP</a:t>
            </a:r>
            <a:r>
              <a:rPr lang="ko-KR" altLang="en-US" b="0" dirty="0" smtClean="0"/>
              <a:t>를 </a:t>
            </a:r>
            <a:r>
              <a:rPr lang="ko-KR" altLang="en-US" b="0" dirty="0" err="1" smtClean="0"/>
              <a:t>타게팅</a:t>
            </a:r>
            <a:r>
              <a:rPr lang="ko-KR" altLang="en-US" b="0" dirty="0" smtClean="0"/>
              <a:t> 변수로 이용할 수 있음</a:t>
            </a:r>
            <a:r>
              <a:rPr lang="en-US" altLang="ko-KR" b="0" dirty="0" smtClean="0"/>
              <a:t>.</a:t>
            </a:r>
          </a:p>
          <a:p>
            <a:endParaRPr lang="en-US" altLang="ko-KR" sz="1500" b="0" dirty="0" smtClean="0"/>
          </a:p>
          <a:p>
            <a:r>
              <a:rPr lang="ko-KR" altLang="en-US" b="0" dirty="0" smtClean="0"/>
              <a:t>잠재성장률을 근거로 하여 실질 목표성장률이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결정되면</a:t>
            </a:r>
            <a:r>
              <a:rPr lang="en-US" altLang="ko-KR" b="0" dirty="0" smtClean="0"/>
              <a:t>,</a:t>
            </a:r>
            <a:r>
              <a:rPr lang="ko-KR" altLang="en-US" b="0" dirty="0" smtClean="0"/>
              <a:t> 명목</a:t>
            </a:r>
            <a:r>
              <a:rPr lang="en-US" altLang="ko-KR" b="0" dirty="0" smtClean="0"/>
              <a:t>GDP</a:t>
            </a:r>
            <a:r>
              <a:rPr lang="ko-KR" altLang="en-US" b="0" dirty="0" smtClean="0"/>
              <a:t>성장률을 </a:t>
            </a:r>
            <a:r>
              <a:rPr lang="ko-KR" altLang="en-US" b="0" dirty="0" err="1" smtClean="0"/>
              <a:t>타게팅하는</a:t>
            </a:r>
            <a:r>
              <a:rPr lang="ko-KR" altLang="en-US" b="0" dirty="0" smtClean="0"/>
              <a:t> 것이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바람직하며 </a:t>
            </a:r>
            <a:r>
              <a:rPr lang="ko-KR" altLang="en-US" b="0" dirty="0" smtClean="0"/>
              <a:t>특히 고용확대가 절실히 필요한 신흥시장국은 명목</a:t>
            </a:r>
            <a:r>
              <a:rPr lang="en-US" altLang="ko-KR" b="0" dirty="0" smtClean="0"/>
              <a:t>GDP </a:t>
            </a:r>
            <a:r>
              <a:rPr lang="ko-KR" altLang="en-US" b="0" dirty="0" err="1" smtClean="0"/>
              <a:t>타게팅</a:t>
            </a:r>
            <a:r>
              <a:rPr lang="en-US" altLang="ko-KR" b="0" dirty="0" smtClean="0"/>
              <a:t>(NGDP targeting)</a:t>
            </a:r>
            <a:r>
              <a:rPr lang="ko-KR" altLang="en-US" b="0" dirty="0" smtClean="0"/>
              <a:t>이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더욱 </a:t>
            </a:r>
            <a:r>
              <a:rPr lang="ko-KR" altLang="en-US" b="0" dirty="0" smtClean="0"/>
              <a:t>필요하다는 것이 </a:t>
            </a:r>
            <a:r>
              <a:rPr lang="en-US" altLang="ko-KR" b="0" dirty="0" smtClean="0"/>
              <a:t>IMF</a:t>
            </a:r>
            <a:r>
              <a:rPr lang="ko-KR" altLang="en-US" b="0" dirty="0" smtClean="0"/>
              <a:t>의 견해임</a:t>
            </a:r>
            <a:r>
              <a:rPr lang="en-US" altLang="ko-KR" b="0" dirty="0" smtClean="0"/>
              <a:t>.</a:t>
            </a:r>
            <a:endParaRPr lang="ko-KR" altLang="en-US" b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699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0" dirty="0" smtClean="0"/>
              <a:t>신흥시장국은 국내에서 발생하는 공급충격을 </a:t>
            </a:r>
            <a:r>
              <a:rPr lang="en-US" altLang="ko-KR" b="0" dirty="0"/>
              <a:t/>
            </a:r>
            <a:br>
              <a:rPr lang="en-US" altLang="ko-KR" b="0" dirty="0"/>
            </a:br>
            <a:r>
              <a:rPr lang="ko-KR" altLang="en-US" b="0" dirty="0" smtClean="0"/>
              <a:t>흡수해야 하며</a:t>
            </a:r>
            <a:r>
              <a:rPr lang="en-US" altLang="ko-KR" b="0" dirty="0" smtClean="0"/>
              <a:t>,</a:t>
            </a:r>
            <a:r>
              <a:rPr lang="ko-KR" altLang="en-US" b="0" dirty="0" smtClean="0"/>
              <a:t> 환율이 대외적 요인 때문에 불리하게 변동하는 교역조건 충격도 흡수해야 함</a:t>
            </a:r>
            <a:r>
              <a:rPr lang="en-US" altLang="ko-KR" b="0" dirty="0" smtClean="0"/>
              <a:t>.</a:t>
            </a:r>
            <a:r>
              <a:rPr lang="ko-KR" altLang="en-US" b="0" dirty="0" smtClean="0"/>
              <a:t> </a:t>
            </a:r>
            <a:endParaRPr lang="en-US" altLang="ko-KR" b="0" dirty="0" smtClean="0"/>
          </a:p>
          <a:p>
            <a:endParaRPr lang="en-US" altLang="ko-KR" sz="1500" b="0" dirty="0" smtClean="0"/>
          </a:p>
          <a:p>
            <a:r>
              <a:rPr lang="ko-KR" altLang="en-US" b="0" dirty="0" smtClean="0"/>
              <a:t>그러기 위해서는 물가상승률 상승자체에만 신경 쓸 것이 아니라 적정 수준의 명목소득 상승률을 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err="1" smtClean="0"/>
              <a:t>타겟으로</a:t>
            </a:r>
            <a:r>
              <a:rPr lang="ko-KR" altLang="en-US" b="0" dirty="0" smtClean="0"/>
              <a:t> 정할 필요가 있음</a:t>
            </a:r>
            <a:r>
              <a:rPr lang="en-US" altLang="ko-KR" b="0" dirty="0" smtClean="0"/>
              <a:t>.</a:t>
            </a:r>
            <a:endParaRPr lang="ko-KR" altLang="en-US" b="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231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26432"/>
            <a:ext cx="8229600" cy="990600"/>
          </a:xfrm>
        </p:spPr>
        <p:txBody>
          <a:bodyPr/>
          <a:lstStyle/>
          <a:p>
            <a:r>
              <a:rPr lang="ko-KR" altLang="en-US" dirty="0" smtClean="0"/>
              <a:t>참고 자료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8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한국의 환율 제도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21</a:t>
            </a:fld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611560" y="1725836"/>
            <a:ext cx="2340000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고정 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환율제도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(1945.10~1964.5)</a:t>
            </a:r>
            <a:endParaRPr lang="ko-KR" altLang="en-US" dirty="0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3491880" y="1700808"/>
            <a:ext cx="2340000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단일변동 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환율제도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(1964.5~1980.2)</a:t>
            </a:r>
            <a:endParaRPr lang="ko-KR" altLang="en-US" dirty="0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6372200" y="1686992"/>
            <a:ext cx="2340000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복수통화 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바스켓제도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(1980.2~1990.2)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835696" y="3645024"/>
            <a:ext cx="2340000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시장평균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환율제도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(1990.3~1997.12)</a:t>
            </a:r>
            <a:endParaRPr lang="ko-KR" altLang="en-US" dirty="0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4824288" y="3645024"/>
            <a:ext cx="2340000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자유변동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환율제도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(1997.12.16~</a:t>
            </a:r>
            <a:r>
              <a:rPr lang="ko-KR" altLang="en-US" dirty="0" smtClean="0"/>
              <a:t>현재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6" name="오른쪽 화살표 15"/>
          <p:cNvSpPr/>
          <p:nvPr/>
        </p:nvSpPr>
        <p:spPr>
          <a:xfrm>
            <a:off x="2951560" y="2132856"/>
            <a:ext cx="54032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5849008" y="2085876"/>
            <a:ext cx="54032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오른쪽 화살표 17"/>
          <p:cNvSpPr/>
          <p:nvPr/>
        </p:nvSpPr>
        <p:spPr>
          <a:xfrm>
            <a:off x="1204492" y="4005064"/>
            <a:ext cx="54032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오른쪽 화살표 18"/>
          <p:cNvSpPr/>
          <p:nvPr/>
        </p:nvSpPr>
        <p:spPr>
          <a:xfrm>
            <a:off x="4283968" y="4005064"/>
            <a:ext cx="54032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583208" y="5805264"/>
            <a:ext cx="3906304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자료 </a:t>
            </a:r>
            <a:r>
              <a:rPr lang="en-US" altLang="ko-KR" sz="1600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한국은행</a:t>
            </a:r>
            <a:endParaRPr lang="ko-KR" altLang="en-US" sz="160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178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IMF</a:t>
            </a:r>
            <a:r>
              <a:rPr lang="ko-KR" altLang="en-US" dirty="0" smtClean="0"/>
              <a:t>의 환율 분류 체</a:t>
            </a:r>
            <a:r>
              <a:rPr lang="ko-KR" altLang="en-US" dirty="0"/>
              <a:t>계</a:t>
            </a: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5323373"/>
              </p:ext>
            </p:extLst>
          </p:nvPr>
        </p:nvGraphicFramePr>
        <p:xfrm>
          <a:off x="592708" y="1988840"/>
          <a:ext cx="8155756" cy="3240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0299"/>
                <a:gridCol w="1061015"/>
                <a:gridCol w="6404442"/>
              </a:tblGrid>
              <a:tr h="41254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분류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내용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41391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고정환율제도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통화동맹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42900" indent="-34290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고유의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법정통화가 없는 경우 채택하는 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제도</a:t>
                      </a:r>
                      <a:endParaRPr lang="en-US" altLang="ko-KR" sz="20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342900" indent="-34290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역내 단일 </a:t>
                      </a:r>
                      <a:r>
                        <a:rPr lang="ko-KR" altLang="en-US" sz="2000" u="none" strike="noStrike" dirty="0" err="1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통화제</a:t>
                      </a:r>
                      <a:r>
                        <a:rPr lang="en-US" altLang="ko-KR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유럽통화동맹</a:t>
                      </a:r>
                      <a:r>
                        <a:rPr lang="en-US" altLang="ko-KR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, EMU), </a:t>
                      </a:r>
                      <a:r>
                        <a:rPr lang="en-US" altLang="ko-KR" sz="2000" u="none" strike="noStrike" baseline="0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br>
                        <a:rPr lang="en-US" altLang="ko-KR" sz="2000" u="none" strike="noStrike" baseline="0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</a:b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미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달러화를 자국 통화로 사용하는 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달러화통용제도</a:t>
                      </a:r>
                      <a:r>
                        <a:rPr lang="en-US" altLang="ko-KR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(dollarization</a:t>
                      </a:r>
                      <a:r>
                        <a:rPr lang="en-US" altLang="ko-KR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등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1413910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통화</a:t>
                      </a:r>
                      <a:endParaRPr lang="en-US" altLang="ko-KR" sz="20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위원회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42900" indent="-34290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자국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통화의 환율을 기축통화에 고정시킨 후 </a:t>
                      </a:r>
                      <a:r>
                        <a:rPr lang="en-US" altLang="ko-KR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/>
                      </a:r>
                      <a:br>
                        <a:rPr lang="en-US" altLang="ko-KR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</a:b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외화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준비자산 범위 내에서만 </a:t>
                      </a:r>
                      <a:r>
                        <a:rPr lang="en-US" altLang="ko-KR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화폐</a:t>
                      </a:r>
                      <a:r>
                        <a:rPr lang="ko-KR" altLang="en-US" sz="2000" u="none" strike="noStrike" baseline="0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발행을 허용</a:t>
                      </a:r>
                      <a:endParaRPr lang="en-US" altLang="ko-KR" sz="20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342900" indent="-34290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자국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화폐 소지자의 외화 요구 시 고정환율 적용의 </a:t>
                      </a:r>
                      <a:r>
                        <a:rPr lang="en-US" altLang="ko-KR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/>
                      </a:r>
                      <a:br>
                        <a:rPr lang="en-US" altLang="ko-KR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</a:b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무제한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태환 허용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074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IMF</a:t>
            </a:r>
            <a:r>
              <a:rPr lang="ko-KR" altLang="en-US" dirty="0" smtClean="0"/>
              <a:t>의 환율 분류 체</a:t>
            </a:r>
            <a:r>
              <a:rPr lang="ko-KR" altLang="en-US" dirty="0"/>
              <a:t>계</a:t>
            </a: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7936443"/>
              </p:ext>
            </p:extLst>
          </p:nvPr>
        </p:nvGraphicFramePr>
        <p:xfrm>
          <a:off x="573856" y="1844824"/>
          <a:ext cx="8102600" cy="38976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800"/>
                <a:gridCol w="1054100"/>
                <a:gridCol w="6362700"/>
              </a:tblGrid>
              <a:tr h="2095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분류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내용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19100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중간</a:t>
                      </a:r>
                      <a:endParaRPr lang="en-US" altLang="ko-K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단계</a:t>
                      </a:r>
                      <a:endParaRPr lang="en-US" altLang="ko-K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환율</a:t>
                      </a:r>
                      <a:endParaRPr lang="en-US" altLang="ko-K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제도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전통적 </a:t>
                      </a:r>
                      <a:endParaRPr lang="en-US" altLang="ko-KR" sz="18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u="none" strike="noStrike" dirty="0" err="1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페그제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자국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통화를 달러화나 유로화 등 기축통화나 </a:t>
                      </a:r>
                      <a:r>
                        <a:rPr lang="en-US" altLang="ko-KR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SDR3)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등 </a:t>
                      </a:r>
                      <a:r>
                        <a:rPr lang="en-US" altLang="ko-KR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/>
                      </a:r>
                      <a:br>
                        <a:rPr lang="en-US" altLang="ko-KR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</a:b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복수의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통화바스켓에 </a:t>
                      </a: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연동시켜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고정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유사 </a:t>
                      </a:r>
                      <a:endParaRPr lang="en-US" altLang="ko-KR" sz="18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u="none" strike="noStrike" dirty="0" err="1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페그제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현물시장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환율이 상하 변동 폭 </a:t>
                      </a:r>
                      <a:r>
                        <a:rPr lang="en-US" altLang="ko-KR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±2%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내에서 </a:t>
                      </a:r>
                      <a:r>
                        <a:rPr lang="en-US" altLang="ko-KR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6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개월 이상 유지되도록 조치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628650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err="1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크롤링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endParaRPr lang="en-US" altLang="ko-KR" sz="18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u="none" strike="noStrike" dirty="0" err="1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페그제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단기적으로는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자국 통화를 외국의 단일통화 또는 </a:t>
                      </a:r>
                      <a:r>
                        <a:rPr lang="en-US" altLang="ko-KR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/>
                      </a:r>
                      <a:br>
                        <a:rPr lang="en-US" altLang="ko-KR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</a:b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복수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통화바스켓에 </a:t>
                      </a: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연동시켜</a:t>
                      </a:r>
                      <a:r>
                        <a:rPr lang="ko-KR" altLang="en-US" sz="1800" u="none" strike="noStrike" baseline="0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고정된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기준환율을 유지하고</a:t>
                      </a:r>
                      <a:r>
                        <a:rPr lang="en-US" altLang="ko-KR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en-US" altLang="ko-KR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/>
                      </a:r>
                      <a:br>
                        <a:rPr lang="en-US" altLang="ko-KR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</a:b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장기적으로는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사전에 정해진 환율수준에 수렴하도록</a:t>
                      </a:r>
                      <a:b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</a:b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기준환율에 대한 주기적 </a:t>
                      </a: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조정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419100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err="1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크롤링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endParaRPr lang="en-US" altLang="ko-KR" sz="18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u="none" strike="noStrike" dirty="0" err="1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밴드제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단기적으로는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기준환율로부터 일정한 변동범위</a:t>
                      </a:r>
                      <a:r>
                        <a:rPr lang="en-US" altLang="ko-KR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(band)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내에서 움직이도록 허용하고</a:t>
                      </a:r>
                      <a:r>
                        <a:rPr lang="en-US" altLang="ko-KR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장기적으로는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신축적인 환율 변동을 허용하여 기준환율에 대한 주기적 </a:t>
                      </a: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조정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419100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err="1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밴드내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endParaRPr lang="en-US" altLang="ko-KR" sz="18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u="none" strike="noStrike" dirty="0" err="1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페그제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환율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변동 폭을 기준환율로부터 상하 </a:t>
                      </a:r>
                      <a:r>
                        <a:rPr lang="en-US" altLang="ko-KR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±1% </a:t>
                      </a:r>
                      <a:r>
                        <a:rPr lang="ko-KR" altLang="en-US" sz="18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이상으로 용인하여 신축적 </a:t>
                      </a:r>
                      <a:r>
                        <a:rPr lang="ko-KR" altLang="en-US" sz="18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변동이</a:t>
                      </a:r>
                      <a:r>
                        <a:rPr lang="ko-KR" altLang="en-US" sz="1800" u="none" strike="noStrike" baseline="0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가능토록 함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64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IMF</a:t>
            </a:r>
            <a:r>
              <a:rPr lang="ko-KR" altLang="en-US" dirty="0" smtClean="0"/>
              <a:t>의 환율 분류 체</a:t>
            </a:r>
            <a:r>
              <a:rPr lang="ko-KR" altLang="en-US" dirty="0"/>
              <a:t>계</a:t>
            </a: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3633018"/>
              </p:ext>
            </p:extLst>
          </p:nvPr>
        </p:nvGraphicFramePr>
        <p:xfrm>
          <a:off x="573856" y="2258169"/>
          <a:ext cx="8102600" cy="24669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800"/>
                <a:gridCol w="1054100"/>
                <a:gridCol w="6362700"/>
              </a:tblGrid>
              <a:tr h="2095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분류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내용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191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변동환율제도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관리</a:t>
                      </a:r>
                      <a:endParaRPr lang="en-US" altLang="ko-KR" sz="20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2000" u="none" strike="noStrike" dirty="0" err="1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변동제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42900" indent="-34290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원칙적으로는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환율의 신축적인 변동을 허용하나 환율이 적정수준에서 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움직이도록</a:t>
                      </a:r>
                      <a:r>
                        <a:rPr lang="ko-KR" altLang="en-US" sz="2000" u="none" strike="noStrike" baseline="0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정책당국의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개입</a:t>
                      </a:r>
                      <a:r>
                        <a:rPr lang="en-US" altLang="ko-KR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(intervention)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용인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자유</a:t>
                      </a:r>
                      <a:endParaRPr lang="en-US" altLang="ko-KR" sz="20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2000" u="none" strike="noStrike" dirty="0" err="1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변동제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42900" indent="-34290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환율이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외환시장에서의 </a:t>
                      </a:r>
                      <a:r>
                        <a:rPr lang="ko-KR" altLang="en-US" sz="2000" u="none" strike="noStrike" dirty="0" err="1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수요ㆍ공급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원리에 따라 </a:t>
                      </a:r>
                      <a:r>
                        <a:rPr lang="en-US" altLang="ko-KR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/>
                      </a:r>
                      <a:br>
                        <a:rPr lang="en-US" altLang="ko-KR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</a:b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자유롭게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결정되는 가장 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신축적인</a:t>
                      </a:r>
                      <a:r>
                        <a:rPr lang="ko-KR" altLang="en-US" sz="2000" u="none" strike="noStrike" baseline="0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환율제도</a:t>
                      </a:r>
                      <a:endParaRPr lang="en-US" altLang="ko-KR" sz="2000" u="none" strike="noStrike" dirty="0" smtClean="0"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342900" indent="-342900" algn="l" fontAlgn="ctr">
                        <a:buFont typeface="Arial" pitchFamily="34" charset="0"/>
                        <a:buChar char="•"/>
                      </a:pP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환율의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단기적 </a:t>
                      </a:r>
                      <a:r>
                        <a:rPr lang="ko-KR" altLang="en-US" sz="2000" u="none" strike="noStrike" dirty="0" err="1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급변동을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완화하기 위한 정책당국의 </a:t>
                      </a:r>
                      <a:r>
                        <a:rPr lang="en-US" altLang="ko-KR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/>
                      </a:r>
                      <a:br>
                        <a:rPr lang="en-US" altLang="ko-KR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</a:br>
                      <a:r>
                        <a:rPr lang="ko-KR" altLang="en-US" sz="2000" u="none" strike="noStrike" dirty="0" err="1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제한적ㆍ비주기적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2000" u="none" strike="noStrike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시장 </a:t>
                      </a:r>
                      <a:r>
                        <a:rPr lang="ko-KR" altLang="en-US" sz="2000" u="none" strike="noStrike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개입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611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G20</a:t>
            </a:r>
            <a:r>
              <a:rPr lang="ko-KR" altLang="en-US" dirty="0" smtClean="0"/>
              <a:t> 환율제도</a:t>
            </a:r>
            <a:r>
              <a:rPr lang="en-US" altLang="ko-KR" dirty="0" smtClean="0"/>
              <a:t>(1)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5309501"/>
              </p:ext>
            </p:extLst>
          </p:nvPr>
        </p:nvGraphicFramePr>
        <p:xfrm>
          <a:off x="755575" y="1484784"/>
          <a:ext cx="7704857" cy="424813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522730"/>
                <a:gridCol w="3003877"/>
                <a:gridCol w="2178250"/>
              </a:tblGrid>
              <a:tr h="23222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국가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환율제도</a:t>
                      </a:r>
                      <a:r>
                        <a:rPr lang="en-US" altLang="ko-KR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(IMF </a:t>
                      </a:r>
                      <a:r>
                        <a:rPr lang="ko-KR" alt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분류</a:t>
                      </a:r>
                      <a:r>
                        <a:rPr lang="en-US" altLang="ko-KR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경제적 분류</a:t>
                      </a:r>
                      <a:r>
                        <a:rPr lang="en-US" altLang="ko-KR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(IMF </a:t>
                      </a:r>
                      <a:r>
                        <a:rPr lang="ko-KR" alt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기준</a:t>
                      </a:r>
                      <a:r>
                        <a:rPr lang="en-US" altLang="ko-KR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Argentina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Crawl-like arrangement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Developing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Australia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Free floating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Advanced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Brazil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Floating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Developing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Canada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Free floating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Advanced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China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crawl-like arrangement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Developing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European Union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 smtClean="0">
                          <a:latin typeface="나눔고딕" pitchFamily="50" charset="-127"/>
                          <a:ea typeface="나눔고딕" pitchFamily="50" charset="-127"/>
                        </a:rPr>
                        <a:t>monetary union</a:t>
                      </a:r>
                      <a:endParaRPr lang="ko-KR" altLang="en-US" sz="1600" i="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N/A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France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Free floating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Advanced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Germany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Free floating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Advanced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India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Floating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Developing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Indonesia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Crawl-like arrangement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Developing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25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83568" y="6381328"/>
            <a:ext cx="511256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자료 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IMF</a:t>
            </a:r>
            <a:endParaRPr lang="ko-KR" altLang="en-US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6338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G20</a:t>
            </a:r>
            <a:r>
              <a:rPr lang="ko-KR" altLang="en-US" dirty="0" smtClean="0"/>
              <a:t> 환율제도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8143855"/>
              </p:ext>
            </p:extLst>
          </p:nvPr>
        </p:nvGraphicFramePr>
        <p:xfrm>
          <a:off x="755576" y="1484784"/>
          <a:ext cx="7704857" cy="424813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522730"/>
                <a:gridCol w="3003877"/>
                <a:gridCol w="2178250"/>
              </a:tblGrid>
              <a:tr h="23222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국가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환율제도</a:t>
                      </a:r>
                      <a:r>
                        <a:rPr lang="en-US" altLang="ko-KR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(IMF </a:t>
                      </a:r>
                      <a:r>
                        <a:rPr lang="ko-KR" alt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분류</a:t>
                      </a:r>
                      <a:r>
                        <a:rPr lang="en-US" altLang="ko-KR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경제적 분류</a:t>
                      </a:r>
                      <a:r>
                        <a:rPr lang="en-US" altLang="ko-KR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(IMF </a:t>
                      </a:r>
                      <a:r>
                        <a:rPr lang="ko-KR" alt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기준</a:t>
                      </a:r>
                      <a:r>
                        <a:rPr lang="en-US" altLang="ko-KR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Italy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Free floating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Advanced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Japan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Free floating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Advanced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Mexico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Free floating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Developing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Russia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Other managed arrangement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Developing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Saudi Arabia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Conventional peg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Developing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South Africa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Floating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Developing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South Korea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Floating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Advanced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Turkey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Floating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Developing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United Kingdom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Free floating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Advanced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  <a:tr h="2322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United States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Free floating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Advanced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9041" marR="59041" marT="29521" marB="29521" anchor="ctr"/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26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83568" y="6381328"/>
            <a:ext cx="511256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자료 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IMF</a:t>
            </a:r>
            <a:endParaRPr lang="ko-KR" altLang="en-US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57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중국의 환율 제도 변천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27</a:t>
            </a:fld>
            <a:endParaRPr lang="ko-KR" altLang="en-US"/>
          </a:p>
        </p:txBody>
      </p:sp>
      <p:pic>
        <p:nvPicPr>
          <p:cNvPr id="1026" name="Picture 2" descr="C:\Users\Administrator\Desktop\중국환율제도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8229600" cy="362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611560" y="5445224"/>
            <a:ext cx="525658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참고 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중국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환율 제도 변화 및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위안화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환율 전망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(KB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금융지주 경영연구소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681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중국의 환율제도 개혁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76800"/>
          </a:xfrm>
        </p:spPr>
        <p:txBody>
          <a:bodyPr>
            <a:normAutofit/>
          </a:bodyPr>
          <a:lstStyle/>
          <a:p>
            <a:r>
              <a:rPr lang="ko-KR" altLang="en-US" b="0" dirty="0" smtClean="0"/>
              <a:t>이중환율제도 </a:t>
            </a:r>
            <a:endParaRPr lang="en-US" altLang="ko-KR" b="0" dirty="0"/>
          </a:p>
          <a:p>
            <a:pPr lvl="1"/>
            <a:r>
              <a:rPr lang="ko-KR" altLang="en-US" b="0" dirty="0" smtClean="0"/>
              <a:t>공식환율</a:t>
            </a:r>
            <a:r>
              <a:rPr lang="en-US" altLang="ko-KR" b="0" dirty="0"/>
              <a:t>(</a:t>
            </a:r>
            <a:r>
              <a:rPr lang="ko-KR" altLang="en-US" b="0" dirty="0"/>
              <a:t>은행결제환율</a:t>
            </a:r>
            <a:r>
              <a:rPr lang="en-US" altLang="ko-KR" b="0" dirty="0"/>
              <a:t>)</a:t>
            </a:r>
            <a:r>
              <a:rPr lang="ko-KR" altLang="en-US" b="0" dirty="0"/>
              <a:t>과 시장환율</a:t>
            </a:r>
            <a:r>
              <a:rPr lang="en-US" altLang="ko-KR" b="0" dirty="0"/>
              <a:t>(</a:t>
            </a:r>
            <a:r>
              <a:rPr lang="ko-KR" altLang="en-US" b="0" dirty="0"/>
              <a:t>무역결제환율</a:t>
            </a:r>
            <a:r>
              <a:rPr lang="en-US" altLang="ko-KR" b="0" dirty="0"/>
              <a:t>) </a:t>
            </a:r>
            <a:r>
              <a:rPr lang="ko-KR" altLang="en-US" b="0" dirty="0" smtClean="0"/>
              <a:t>공존</a:t>
            </a:r>
            <a:r>
              <a:rPr lang="en-US" altLang="ko-KR" dirty="0"/>
              <a:t>.</a:t>
            </a:r>
            <a:endParaRPr lang="en-US" altLang="ko-KR" b="0" dirty="0" smtClean="0"/>
          </a:p>
          <a:p>
            <a:pPr lvl="1"/>
            <a:r>
              <a:rPr lang="en-US" altLang="ko-KR" b="0" dirty="0" smtClean="0"/>
              <a:t>94</a:t>
            </a:r>
            <a:r>
              <a:rPr lang="ko-KR" altLang="en-US" b="0" dirty="0"/>
              <a:t>년 이후 환율 </a:t>
            </a:r>
            <a:r>
              <a:rPr lang="ko-KR" altLang="en-US" b="0" dirty="0" smtClean="0"/>
              <a:t>단일화</a:t>
            </a:r>
            <a:r>
              <a:rPr lang="en-US" altLang="ko-KR" b="0" dirty="0" smtClean="0"/>
              <a:t>.</a:t>
            </a:r>
            <a:br>
              <a:rPr lang="en-US" altLang="ko-KR" b="0" dirty="0" smtClean="0"/>
            </a:br>
            <a:r>
              <a:rPr lang="en-US" altLang="ko-KR" b="0" dirty="0" smtClean="0"/>
              <a:t>(</a:t>
            </a:r>
            <a:r>
              <a:rPr lang="ko-KR" altLang="en-US" b="0" dirty="0"/>
              <a:t>공식환율 </a:t>
            </a:r>
            <a:r>
              <a:rPr lang="en-US" altLang="ko-KR" b="0" dirty="0"/>
              <a:t>5.8</a:t>
            </a:r>
            <a:r>
              <a:rPr lang="ko-KR" altLang="en-US" b="0" dirty="0"/>
              <a:t>위안</a:t>
            </a:r>
            <a:r>
              <a:rPr lang="en-US" altLang="ko-KR" b="0" dirty="0"/>
              <a:t>/</a:t>
            </a:r>
            <a:r>
              <a:rPr lang="ko-KR" altLang="en-US" b="0" dirty="0"/>
              <a:t>달러→</a:t>
            </a:r>
            <a:r>
              <a:rPr lang="en-US" altLang="ko-KR" b="0" dirty="0"/>
              <a:t>8.7</a:t>
            </a:r>
            <a:r>
              <a:rPr lang="ko-KR" altLang="en-US" b="0" dirty="0"/>
              <a:t>위안</a:t>
            </a:r>
            <a:r>
              <a:rPr lang="en-US" altLang="ko-KR" b="0" dirty="0"/>
              <a:t>/</a:t>
            </a:r>
            <a:r>
              <a:rPr lang="ko-KR" altLang="en-US" b="0" dirty="0"/>
              <a:t>달러</a:t>
            </a:r>
            <a:r>
              <a:rPr lang="en-US" altLang="ko-KR" b="0" dirty="0" smtClean="0"/>
              <a:t>)</a:t>
            </a:r>
          </a:p>
          <a:p>
            <a:r>
              <a:rPr lang="ko-KR" altLang="en-US" b="0" dirty="0" smtClean="0"/>
              <a:t>관리변동 환율제도</a:t>
            </a:r>
            <a:endParaRPr lang="en-US" altLang="ko-KR" b="0" dirty="0"/>
          </a:p>
          <a:p>
            <a:pPr lvl="1"/>
            <a:r>
              <a:rPr lang="ko-KR" altLang="en-US" b="0" dirty="0" smtClean="0"/>
              <a:t>시장의 </a:t>
            </a:r>
            <a:r>
              <a:rPr lang="ko-KR" altLang="en-US" b="0" dirty="0"/>
              <a:t>수급이 반영되도록 제한된 범위 내에서 </a:t>
            </a:r>
            <a:r>
              <a:rPr lang="en-US" altLang="ko-KR" b="0" dirty="0" smtClean="0"/>
              <a:t/>
            </a:r>
            <a:br>
              <a:rPr lang="en-US" altLang="ko-KR" b="0" dirty="0" smtClean="0"/>
            </a:br>
            <a:r>
              <a:rPr lang="ko-KR" altLang="en-US" b="0" dirty="0" smtClean="0"/>
              <a:t>관리변동환율 도입</a:t>
            </a:r>
            <a:r>
              <a:rPr lang="en-US" altLang="ko-KR" dirty="0"/>
              <a:t>.</a:t>
            </a:r>
            <a:endParaRPr lang="en-US" altLang="ko-KR" b="0" dirty="0" smtClean="0"/>
          </a:p>
          <a:p>
            <a:pPr lvl="1"/>
            <a:r>
              <a:rPr lang="ko-KR" altLang="en-US" b="0" dirty="0" smtClean="0"/>
              <a:t>초기에는 </a:t>
            </a:r>
            <a:r>
              <a:rPr lang="ko-KR" altLang="en-US" b="0" dirty="0"/>
              <a:t>위안화 대미환율이 하락했으나 </a:t>
            </a:r>
            <a:r>
              <a:rPr lang="en-US" altLang="ko-KR" b="0" dirty="0"/>
              <a:t>97</a:t>
            </a:r>
            <a:r>
              <a:rPr lang="ko-KR" altLang="en-US" b="0" dirty="0" smtClean="0"/>
              <a:t>년 </a:t>
            </a:r>
            <a:r>
              <a:rPr lang="ko-KR" altLang="en-US" dirty="0" smtClean="0"/>
              <a:t>이후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사실상 </a:t>
            </a:r>
            <a:r>
              <a:rPr lang="en-US" altLang="ko-KR" dirty="0"/>
              <a:t>8.28</a:t>
            </a:r>
            <a:r>
              <a:rPr lang="ko-KR" altLang="en-US" dirty="0"/>
              <a:t>위안</a:t>
            </a:r>
            <a:r>
              <a:rPr lang="en-US" altLang="ko-KR" dirty="0"/>
              <a:t>/</a:t>
            </a:r>
            <a:r>
              <a:rPr lang="ko-KR" altLang="en-US" dirty="0"/>
              <a:t>달러에서 </a:t>
            </a:r>
            <a:r>
              <a:rPr lang="ko-KR" altLang="en-US" dirty="0" smtClean="0"/>
              <a:t>고정</a:t>
            </a:r>
            <a:r>
              <a:rPr lang="en-US" altLang="ko-KR" dirty="0" smtClean="0"/>
              <a:t>.</a:t>
            </a:r>
          </a:p>
          <a:p>
            <a:r>
              <a:rPr lang="ko-KR" altLang="en-US" b="0" dirty="0"/>
              <a:t>복수통화 바스켓 관리변동 환율제도</a:t>
            </a:r>
            <a:endParaRPr lang="en-US" altLang="ko-KR" b="0" dirty="0"/>
          </a:p>
          <a:p>
            <a:pPr lvl="1"/>
            <a:r>
              <a:rPr lang="ko-KR" altLang="en-US" dirty="0"/>
              <a:t>복수통화 바스켓을 참조하여 </a:t>
            </a:r>
            <a:r>
              <a:rPr lang="ko-KR" altLang="en-US" dirty="0" smtClean="0"/>
              <a:t>조정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7AD51-16C3-42F2-BE63-ABD55AB00AC8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914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투명도">
  <a:themeElements>
    <a:clrScheme name="투명도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클래식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투명도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400</TotalTime>
  <Words>757</Words>
  <Application>Microsoft Office PowerPoint</Application>
  <PresentationFormat>화면 슬라이드 쇼(4:3)</PresentationFormat>
  <Paragraphs>270</Paragraphs>
  <Slides>28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36" baseType="lpstr">
      <vt:lpstr>HY울릉도M</vt:lpstr>
      <vt:lpstr>나눔고딕</vt:lpstr>
      <vt:lpstr>나눔고딕 ExtraBold</vt:lpstr>
      <vt:lpstr>돋움</vt:lpstr>
      <vt:lpstr>맑은 고딕</vt:lpstr>
      <vt:lpstr>Arial</vt:lpstr>
      <vt:lpstr>Wingdings</vt:lpstr>
      <vt:lpstr>투명도</vt:lpstr>
      <vt:lpstr>경제혁신 3개년 계획의 성공추진 방향: 통화 · 금융 · 외환 부문 제도 개혁</vt:lpstr>
      <vt:lpstr>차례</vt:lpstr>
      <vt:lpstr>Ⅰ. 경제 활성화의 장애물</vt:lpstr>
      <vt:lpstr>PowerPoint 프레젠테이션</vt:lpstr>
      <vt:lpstr>Ⅱ. 통화 · 금융 · 외환 부문 개혁</vt:lpstr>
      <vt:lpstr>PowerPoint 프레젠테이션</vt:lpstr>
      <vt:lpstr>Ⅲ. 환율제도의 변경과 정책 과제</vt:lpstr>
      <vt:lpstr>1. 세계 및 한국의 현행 환율제도 </vt:lpstr>
      <vt:lpstr>2. 한국 환율 제도의 약점 </vt:lpstr>
      <vt:lpstr>3. 환율제도 변경의 필요성</vt:lpstr>
      <vt:lpstr>4. 환율정책 과제 </vt:lpstr>
      <vt:lpstr>PowerPoint 프레젠테이션</vt:lpstr>
      <vt:lpstr>Ⅳ. 물가상승률 타게팅 보완</vt:lpstr>
      <vt:lpstr>1. 물가상승률 타게팅의 기원</vt:lpstr>
      <vt:lpstr>2. 물가상승률 타게팅의 장점</vt:lpstr>
      <vt:lpstr>3. 물가상승률 타게팅의 단점</vt:lpstr>
      <vt:lpstr>PowerPoint 프레젠테이션</vt:lpstr>
      <vt:lpstr>4. 물가상승률 타게팅 보완  </vt:lpstr>
      <vt:lpstr>PowerPoint 프레젠테이션</vt:lpstr>
      <vt:lpstr>참고 자료</vt:lpstr>
      <vt:lpstr>한국의 환율 제도</vt:lpstr>
      <vt:lpstr>IMF의 환율 분류 체계</vt:lpstr>
      <vt:lpstr>IMF의 환율 분류 체계</vt:lpstr>
      <vt:lpstr>IMF의 환율 분류 체계</vt:lpstr>
      <vt:lpstr>G20 환율제도(1) </vt:lpstr>
      <vt:lpstr>G20 환율제도(2)</vt:lpstr>
      <vt:lpstr>중국의 환율 제도 변천 </vt:lpstr>
      <vt:lpstr>중국의 환율제도 개혁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경제혁신 3개년 계획의 성공추진방향: 통화 금융 외환부문 제도개혁</dc:title>
  <dc:creator>user</dc:creator>
  <cp:lastModifiedBy>KIPF KIPF</cp:lastModifiedBy>
  <cp:revision>111</cp:revision>
  <cp:lastPrinted>2014-12-05T10:44:04Z</cp:lastPrinted>
  <dcterms:created xsi:type="dcterms:W3CDTF">2014-12-04T11:29:17Z</dcterms:created>
  <dcterms:modified xsi:type="dcterms:W3CDTF">2014-12-05T10:57:47Z</dcterms:modified>
</cp:coreProperties>
</file>